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0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1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2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3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4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5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6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7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8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9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0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21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2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3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2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5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26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27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28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29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30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31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32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33.xml" ContentType="application/vnd.openxmlformats-officedocument.presentationml.notesSlide+xml"/>
  <Override PartName="/ppt/tags/tag238.xml" ContentType="application/vnd.openxmlformats-officedocument.presentationml.tags+xml"/>
  <Override PartName="/ppt/notesSlides/notesSlide34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35.xml" ContentType="application/vnd.openxmlformats-officedocument.presentationml.notesSlide+xml"/>
  <Override PartName="/ppt/tags/tag241.xml" ContentType="application/vnd.openxmlformats-officedocument.presentationml.tags+xml"/>
  <Override PartName="/ppt/notesSlides/notesSlide36.xml" ContentType="application/vnd.openxmlformats-officedocument.presentationml.notesSlide+xml"/>
  <Override PartName="/ppt/tags/tag242.xml" ContentType="application/vnd.openxmlformats-officedocument.presentationml.tags+xml"/>
  <Override PartName="/ppt/notesSlides/notesSlide37.xml" ContentType="application/vnd.openxmlformats-officedocument.presentationml.notesSlide+xml"/>
  <Override PartName="/ppt/tags/tag243.xml" ContentType="application/vnd.openxmlformats-officedocument.presentationml.tags+xml"/>
  <Override PartName="/ppt/notesSlides/notesSlide38.xml" ContentType="application/vnd.openxmlformats-officedocument.presentationml.notesSlide+xml"/>
  <Override PartName="/ppt/tags/tag244.xml" ContentType="application/vnd.openxmlformats-officedocument.presentationml.tags+xml"/>
  <Override PartName="/ppt/notesSlides/notesSlide39.xml" ContentType="application/vnd.openxmlformats-officedocument.presentationml.notesSlide+xml"/>
  <Override PartName="/ppt/tags/tag245.xml" ContentType="application/vnd.openxmlformats-officedocument.presentationml.tags+xml"/>
  <Override PartName="/ppt/notesSlides/notesSlide40.xml" ContentType="application/vnd.openxmlformats-officedocument.presentationml.notesSlide+xml"/>
  <Override PartName="/ppt/tags/tag246.xml" ContentType="application/vnd.openxmlformats-officedocument.presentationml.tags+xml"/>
  <Override PartName="/ppt/notesSlides/notesSlide41.xml" ContentType="application/vnd.openxmlformats-officedocument.presentationml.notesSlide+xml"/>
  <Override PartName="/ppt/tags/tag247.xml" ContentType="application/vnd.openxmlformats-officedocument.presentationml.tags+xml"/>
  <Override PartName="/ppt/notesSlides/notesSlide42.xml" ContentType="application/vnd.openxmlformats-officedocument.presentationml.notesSlide+xml"/>
  <Override PartName="/ppt/tags/tag248.xml" ContentType="application/vnd.openxmlformats-officedocument.presentationml.tags+xml"/>
  <Override PartName="/ppt/notesSlides/notesSlide43.xml" ContentType="application/vnd.openxmlformats-officedocument.presentationml.notesSlide+xml"/>
  <Override PartName="/ppt/tags/tag249.xml" ContentType="application/vnd.openxmlformats-officedocument.presentationml.tags+xml"/>
  <Override PartName="/ppt/notesSlides/notesSlide44.xml" ContentType="application/vnd.openxmlformats-officedocument.presentationml.notesSlide+xml"/>
  <Override PartName="/ppt/tags/tag250.xml" ContentType="application/vnd.openxmlformats-officedocument.presentationml.tags+xml"/>
  <Override PartName="/ppt/notesSlides/notesSlide45.xml" ContentType="application/vnd.openxmlformats-officedocument.presentationml.notesSlide+xml"/>
  <Override PartName="/ppt/tags/tag251.xml" ContentType="application/vnd.openxmlformats-officedocument.presentationml.tags+xml"/>
  <Override PartName="/ppt/notesSlides/notesSlide46.xml" ContentType="application/vnd.openxmlformats-officedocument.presentationml.notesSlide+xml"/>
  <Override PartName="/ppt/tags/tag252.xml" ContentType="application/vnd.openxmlformats-officedocument.presentationml.tags+xml"/>
  <Override PartName="/ppt/notesSlides/notesSlide47.xml" ContentType="application/vnd.openxmlformats-officedocument.presentationml.notesSlide+xml"/>
  <Override PartName="/ppt/tags/tag253.xml" ContentType="application/vnd.openxmlformats-officedocument.presentationml.tags+xml"/>
  <Override PartName="/ppt/notesSlides/notesSlide48.xml" ContentType="application/vnd.openxmlformats-officedocument.presentationml.notesSlide+xml"/>
  <Override PartName="/ppt/tags/tag254.xml" ContentType="application/vnd.openxmlformats-officedocument.presentationml.tags+xml"/>
  <Override PartName="/ppt/notesSlides/notesSlide49.xml" ContentType="application/vnd.openxmlformats-officedocument.presentationml.notesSlide+xml"/>
  <Override PartName="/ppt/tags/tag255.xml" ContentType="application/vnd.openxmlformats-officedocument.presentationml.tags+xml"/>
  <Override PartName="/ppt/notesSlides/notesSlide50.xml" ContentType="application/vnd.openxmlformats-officedocument.presentationml.notesSlide+xml"/>
  <Override PartName="/ppt/tags/tag256.xml" ContentType="application/vnd.openxmlformats-officedocument.presentationml.tags+xml"/>
  <Override PartName="/ppt/notesSlides/notesSlide51.xml" ContentType="application/vnd.openxmlformats-officedocument.presentationml.notesSlide+xml"/>
  <Override PartName="/ppt/tags/tag257.xml" ContentType="application/vnd.openxmlformats-officedocument.presentationml.tags+xml"/>
  <Override PartName="/ppt/notesSlides/notesSlide52.xml" ContentType="application/vnd.openxmlformats-officedocument.presentationml.notesSlide+xml"/>
  <Override PartName="/ppt/tags/tag258.xml" ContentType="application/vnd.openxmlformats-officedocument.presentationml.tags+xml"/>
  <Override PartName="/ppt/notesSlides/notesSlide53.xml" ContentType="application/vnd.openxmlformats-officedocument.presentationml.notesSlide+xml"/>
  <Override PartName="/ppt/tags/tag259.xml" ContentType="application/vnd.openxmlformats-officedocument.presentationml.tags+xml"/>
  <Override PartName="/ppt/notesSlides/notesSlide54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55.xml" ContentType="application/vnd.openxmlformats-officedocument.presentationml.notesSlide+xml"/>
  <Override PartName="/ppt/tags/tag262.xml" ContentType="application/vnd.openxmlformats-officedocument.presentationml.tags+xml"/>
  <Override PartName="/ppt/notesSlides/notesSlide56.xml" ContentType="application/vnd.openxmlformats-officedocument.presentationml.notesSlide+xml"/>
  <Override PartName="/ppt/tags/tag263.xml" ContentType="application/vnd.openxmlformats-officedocument.presentationml.tags+xml"/>
  <Override PartName="/ppt/notesSlides/notesSlide57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58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2"/>
  </p:notesMasterIdLst>
  <p:sldIdLst>
    <p:sldId id="1285" r:id="rId3"/>
    <p:sldId id="1158" r:id="rId4"/>
    <p:sldId id="429" r:id="rId5"/>
    <p:sldId id="1318" r:id="rId6"/>
    <p:sldId id="1319" r:id="rId7"/>
    <p:sldId id="1330" r:id="rId8"/>
    <p:sldId id="1325" r:id="rId9"/>
    <p:sldId id="1332" r:id="rId10"/>
    <p:sldId id="1163" r:id="rId11"/>
    <p:sldId id="1255" r:id="rId12"/>
    <p:sldId id="1329" r:id="rId13"/>
    <p:sldId id="1181" r:id="rId14"/>
    <p:sldId id="1258" r:id="rId15"/>
    <p:sldId id="1333" r:id="rId16"/>
    <p:sldId id="1335" r:id="rId17"/>
    <p:sldId id="1244" r:id="rId18"/>
    <p:sldId id="1337" r:id="rId19"/>
    <p:sldId id="1336" r:id="rId20"/>
    <p:sldId id="1309" r:id="rId21"/>
    <p:sldId id="1338" r:id="rId22"/>
    <p:sldId id="1312" r:id="rId23"/>
    <p:sldId id="1339" r:id="rId24"/>
    <p:sldId id="1313" r:id="rId25"/>
    <p:sldId id="1340" r:id="rId26"/>
    <p:sldId id="1154" r:id="rId27"/>
    <p:sldId id="1341" r:id="rId28"/>
    <p:sldId id="1124" r:id="rId29"/>
    <p:sldId id="1342" r:id="rId30"/>
    <p:sldId id="1310" r:id="rId31"/>
    <p:sldId id="1343" r:id="rId32"/>
    <p:sldId id="1184" r:id="rId33"/>
    <p:sldId id="1288" r:id="rId34"/>
    <p:sldId id="1289" r:id="rId35"/>
    <p:sldId id="1290" r:id="rId36"/>
    <p:sldId id="1291" r:id="rId37"/>
    <p:sldId id="1292" r:id="rId38"/>
    <p:sldId id="1275" r:id="rId39"/>
    <p:sldId id="1293" r:id="rId40"/>
    <p:sldId id="1294" r:id="rId41"/>
    <p:sldId id="1295" r:id="rId42"/>
    <p:sldId id="1296" r:id="rId43"/>
    <p:sldId id="1297" r:id="rId44"/>
    <p:sldId id="1298" r:id="rId45"/>
    <p:sldId id="1299" r:id="rId46"/>
    <p:sldId id="1300" r:id="rId47"/>
    <p:sldId id="1301" r:id="rId48"/>
    <p:sldId id="1302" r:id="rId49"/>
    <p:sldId id="1316" r:id="rId50"/>
    <p:sldId id="1304" r:id="rId51"/>
    <p:sldId id="1305" r:id="rId52"/>
    <p:sldId id="1306" r:id="rId53"/>
    <p:sldId id="1307" r:id="rId54"/>
    <p:sldId id="1308" r:id="rId55"/>
    <p:sldId id="1317" r:id="rId56"/>
    <p:sldId id="1315" r:id="rId57"/>
    <p:sldId id="1314" r:id="rId58"/>
    <p:sldId id="1265" r:id="rId59"/>
    <p:sldId id="1286" r:id="rId60"/>
    <p:sldId id="1120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E0AD5-817B-4B27-9525-A32C7586C710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C3255-4EEA-4FC0-94CE-33C39C2C6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29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5428-FECD-DEDD-5DDC-A33DFE79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98584-94FE-A5A7-38D5-06C210EF4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8A0EAA-A508-4E53-7DC4-F71917D6A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2304D-CE93-919F-B53D-4F6233A08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35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16E81-0E21-C187-D768-372C86B9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BAE639-2E12-8DF8-4ABF-77F630A95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8476EA-CAF6-B157-EEFC-A5FA0ACD8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135AF2-2CBF-3674-3754-35F60DA6D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680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5B825-7CFD-35ED-186B-CE4346D7F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76F88E-6306-B065-3EF9-302C50A64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BC60E6-4604-5FF9-7282-4B7670FCD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EE788A-F17C-0903-999F-0FDD8D6B0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05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1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2CF13-365B-00F6-06C6-00E20E280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D3DBC6-264A-74FF-6290-EBA09C92B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B06F13-A355-DA32-C952-08EA45F9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D7AFC1-F12D-8E54-25BF-A49F04C4A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770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22242-5DAC-9B09-71DA-964594F0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825EE1-A990-835D-13E4-980246E905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E381C1-56B1-07E4-127B-0D89E857C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CD01E-40B2-09C4-71B6-3CB505127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071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3CB4-57E9-CE2E-61AD-2776C56DA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6FCAC9-7FD2-63F8-8DFD-E1353327D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03B8CB-A99B-2AF8-1457-3607859A1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DD98A-C58C-0366-7849-91EF5722A7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623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3DD7-50AF-19C9-2851-A9EA9867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50B2C3-19E6-A7BB-76CE-14F3F2B33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0F4E39-9825-1C24-E261-4184DDBF4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3EBD60-54C2-D2BF-DB68-9DB6B0AFD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33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750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5E96F-5FC8-443C-9970-83C8DEBF3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C3188E-B9EE-D1AD-AE1D-EA5A92F08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D11529-03EE-B7BB-ACC7-A468A3FC6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E6C9C-6FE4-BDDB-139E-001CA1A86B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66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3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02F52-2A9C-2358-09BA-E02BF539C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6BB370-6514-C012-06EB-8D8635AD9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B2C566-7B32-4404-BCDB-D6B850837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DBCB51-FB04-67F1-1C5C-CCEDB70D8C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847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C2AEE-529F-6EB9-C99D-28FEA5A0A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ED620D-F097-AACF-D65A-AC9C0AF74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38E099-3006-6FAE-A355-64CC56C91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81F9DE-8F5F-C0ED-6DE4-B1FF9C80C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25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87BB-622E-0C98-369E-9887D36B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55291F-F6B7-1433-03E1-3A310122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75573-BA04-6AC9-AFB9-D74A8787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注意介绍高低电平的概念，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代表低电平，在本实验中指接地电压</a:t>
            </a:r>
            <a:r>
              <a:rPr lang="en-US" altLang="zh-CN" dirty="0"/>
              <a:t>0V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代表高电平，在本实验中指电源正极电压</a:t>
            </a:r>
            <a:r>
              <a:rPr lang="en-US" altLang="zh-CN" dirty="0"/>
              <a:t>6V</a:t>
            </a:r>
            <a:r>
              <a:rPr lang="zh-CN" altLang="en-US" dirty="0"/>
              <a:t>，时</a:t>
            </a:r>
            <a:r>
              <a:rPr lang="en-US" altLang="zh-CN" dirty="0"/>
              <a:t>4</a:t>
            </a:r>
            <a:r>
              <a:rPr lang="zh-CN" altLang="en-US" dirty="0"/>
              <a:t>节</a:t>
            </a:r>
            <a:r>
              <a:rPr lang="en-US" altLang="zh-CN" dirty="0"/>
              <a:t>1.5V</a:t>
            </a:r>
            <a:r>
              <a:rPr lang="zh-CN" altLang="en-US" dirty="0"/>
              <a:t>干电池的总和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6034E-DD53-0E89-5C57-63C399119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063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88EDC-5989-7630-B78C-680BDB37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2F5024-F25E-1DA6-E404-F67B85343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287113-C7E9-B472-2938-23E898A3D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5905DB-BD01-8538-357E-6E1549855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327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65CB-A10B-8BE6-9836-71AE8B32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5B043-2C5C-45C5-3C20-24BA2C45D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8089-1AA8-7D2D-EE58-A6AB805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5EAC0-4BF1-497E-70F0-728A804F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9221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D6A9-97E0-E0EA-05E7-B8F8BE59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2ED8D-BF7C-6077-16A9-4FD79343E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762145-F72D-9194-EE11-C13838F9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2244-4337-9BFA-2BCE-9A1CFB700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333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78-45C9-C8B0-35C8-1C2A4CA2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FA3E6-376E-1F5C-0EC7-BE55324B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98CD9-5FBA-3117-D38E-FED73DB0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06B36-E7A9-24FE-48C6-10D897C5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543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3FE3-15A6-F8A6-2329-21C0730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BDA53B-7C62-DC9B-1FF8-8964C270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9F72D9-B4A6-A649-8E4F-7B1A737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66186-B737-6046-E1D5-10CDD58D2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072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0BD0-1669-CA7A-9B7D-4EC623EE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4E1F0-836C-86B0-5FE3-7167A5A3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788CD4-F921-AF70-0B15-86D6FE21B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B137-5AE4-5D59-91C8-D3C108997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524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72EB-886F-9455-D72D-D23979CF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58427A-C24E-D1C3-D22A-C75C9A01C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FE36B-E642-E5E2-887E-473C8C21A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AEF05-F96F-419E-DA0D-76A4271E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5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ED4F-6959-F9D5-D023-8D47919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BAE1A-011C-FF58-B350-7DC6A67F4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594B69-6F59-B162-5600-5FF8F93AA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9B9B-0DB3-3D86-8C16-7A79DEDF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1423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C569-AF76-D0B4-A2BD-F4D58E46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72553-4347-3003-93F5-223DC2BB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EA295-6CC5-5D62-C446-155FA44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C9F03-24D0-3B77-688D-22AB6F3B0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1251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CA10C-D625-5006-618E-BD1DFE03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711724-5E89-E452-4ECD-966E0ADF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82EB6-5852-3D79-88AD-3C22A7CC5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35BE-300F-CA9D-51EC-0B682898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7077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BDE-6924-037C-032F-4C4091E6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4CD7FC-0031-96BB-90B6-C9BCC849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4BF40-183D-9FCA-44E6-248E4E81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7B605-E79B-92C6-E753-91190825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4617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6C4D-9193-4BE7-6FCF-CAFC8147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11D7F9-917E-21A8-3DA6-D3AF58FC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B212BC-8805-8E60-455E-BE0C0C1B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9E660-4CBF-4486-8938-863D42B73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E580-2054-623D-A9D8-3B96E7FD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5DDD85-1D34-E342-AA3A-39D7AC7FD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85B6C1-34B2-805E-2C4C-138C68C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EC01E-4DED-64C7-C037-C0110907C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260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202E-FDD8-777E-0289-C137475F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CD936-221E-5C12-A748-B56A1159C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0F8E68-C5FF-B871-017F-659F519F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4D584-326A-FE34-6BBB-11AA3EC0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44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F4A-C712-8403-C517-944C8168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886B-AF14-6FC4-BB7F-1FA88118A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1D3AA-3604-3B07-4EA8-0B4324A1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53BF9-05FC-47E5-81AC-60AB3129A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98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1378-86E1-E051-6141-0D451143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670F87-9A17-B6B5-F726-819A95BA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5510E-0457-0F3D-59ED-5FAFA2D15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5F6A-2A09-3F89-C4CA-59CFC947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40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1.Vi&lt;VL&lt;VH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为电容充电，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逐渐升高。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2.VL&lt;Vi&lt;VH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，电容继续充电，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继续升高。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3.VL&lt;VH&lt;Vi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与导通了的三极管放电，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逐渐降低。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4.VL&lt;Vi&lt;VH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，电容继续放电，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继续降低。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5.Vi&lt;VL&lt;VH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2408F-21D7-6311-EF4F-AA9DCD3B8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80EEF5-2F46-600E-EE25-BDF895BFC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439F08-543E-DBAD-EEB2-EFA2DFCD2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B713F2-75FD-73B4-BCC7-96FB0A0DF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29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D26D-8847-7237-3AC6-C1B7A9CE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570B38-ECC1-E5DA-AEE9-353FE0C16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644F-A2F2-4AB5-A132-98236175F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A2F-D1F4-C2E9-09B1-EC83A7E08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329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E64E-0681-BCBE-0C38-4049119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01B24-5EDF-3CBD-929C-7E0B85E99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BF2B06-6E02-DCCA-63A6-955BA4A4F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57BB9-DC37-22D0-16DB-A969E0D95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346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9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3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2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9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92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2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4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77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9332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24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3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8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26" Type="http://schemas.openxmlformats.org/officeDocument/2006/relationships/image" Target="../media/image29.png"/><Relationship Id="rId3" Type="http://schemas.openxmlformats.org/officeDocument/2006/relationships/tags" Target="../tags/tag68.xml"/><Relationship Id="rId21" Type="http://schemas.openxmlformats.org/officeDocument/2006/relationships/notesSlide" Target="../notesSlides/notesSlide10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5" Type="http://schemas.openxmlformats.org/officeDocument/2006/relationships/image" Target="../media/image28.png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slideLayout" Target="../slideLayouts/slideLayout13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image" Target="../media/image27.png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image" Target="../media/image26.png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jpe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89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microsoft.com/office/2007/relationships/hdphoto" Target="../media/hdphoto1.wdp"/><Relationship Id="rId5" Type="http://schemas.openxmlformats.org/officeDocument/2006/relationships/tags" Target="../tags/tag91.xml"/><Relationship Id="rId10" Type="http://schemas.openxmlformats.org/officeDocument/2006/relationships/image" Target="../media/image9.png"/><Relationship Id="rId4" Type="http://schemas.openxmlformats.org/officeDocument/2006/relationships/tags" Target="../tags/tag90.xml"/><Relationship Id="rId9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95.xml"/><Relationship Id="rId21" Type="http://schemas.openxmlformats.org/officeDocument/2006/relationships/image" Target="../media/image10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image" Target="../media/image5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image" Target="../media/image12.png"/><Relationship Id="rId10" Type="http://schemas.openxmlformats.org/officeDocument/2006/relationships/tags" Target="../tags/tag102.xml"/><Relationship Id="rId19" Type="http://schemas.openxmlformats.org/officeDocument/2006/relationships/notesSlide" Target="../notesSlides/notesSlide13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33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32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31.png"/><Relationship Id="rId5" Type="http://schemas.openxmlformats.org/officeDocument/2006/relationships/tags" Target="../tags/tag114.xml"/><Relationship Id="rId15" Type="http://schemas.microsoft.com/office/2007/relationships/hdphoto" Target="../media/hdphoto3.wdp"/><Relationship Id="rId10" Type="http://schemas.openxmlformats.org/officeDocument/2006/relationships/image" Target="../media/image5.png"/><Relationship Id="rId4" Type="http://schemas.openxmlformats.org/officeDocument/2006/relationships/tags" Target="../tags/tag113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5.png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14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5.png"/><Relationship Id="rId5" Type="http://schemas.openxmlformats.org/officeDocument/2006/relationships/tags" Target="../tags/tag123.xml"/><Relationship Id="rId10" Type="http://schemas.openxmlformats.org/officeDocument/2006/relationships/image" Target="../media/image13.png"/><Relationship Id="rId4" Type="http://schemas.openxmlformats.org/officeDocument/2006/relationships/tags" Target="../tags/tag122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microsoft.com/office/2007/relationships/hdphoto" Target="../media/hdphoto4.wdp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26" Type="http://schemas.openxmlformats.org/officeDocument/2006/relationships/image" Target="../media/image20.png"/><Relationship Id="rId3" Type="http://schemas.openxmlformats.org/officeDocument/2006/relationships/tags" Target="../tags/tag132.xml"/><Relationship Id="rId21" Type="http://schemas.openxmlformats.org/officeDocument/2006/relationships/slideLayout" Target="../slideLayouts/slideLayout1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image" Target="../media/image19.png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tags" Target="../tags/tag149.xml"/><Relationship Id="rId29" Type="http://schemas.openxmlformats.org/officeDocument/2006/relationships/image" Target="../media/image23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image" Target="../media/image18.png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139.xml"/><Relationship Id="rId19" Type="http://schemas.openxmlformats.org/officeDocument/2006/relationships/tags" Target="../tags/tag148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notesSlide" Target="../notesSlides/notesSlide19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.xm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9.png"/><Relationship Id="rId2" Type="http://schemas.openxmlformats.org/officeDocument/2006/relationships/tags" Target="../tags/tag153.xml"/><Relationship Id="rId16" Type="http://schemas.openxmlformats.org/officeDocument/2006/relationships/image" Target="../media/image38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image" Target="../media/image37.png"/><Relationship Id="rId10" Type="http://schemas.openxmlformats.org/officeDocument/2006/relationships/tags" Target="../tags/tag161.xml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image" Target="../media/image41.png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image" Target="../media/image40.png"/><Relationship Id="rId2" Type="http://schemas.openxmlformats.org/officeDocument/2006/relationships/tags" Target="../tags/tag166.xml"/><Relationship Id="rId16" Type="http://schemas.openxmlformats.org/officeDocument/2006/relationships/image" Target="../media/image5.png"/><Relationship Id="rId20" Type="http://schemas.openxmlformats.org/officeDocument/2006/relationships/image" Target="../media/image43.png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notesSlide" Target="../notesSlides/notesSlide23.xml"/><Relationship Id="rId10" Type="http://schemas.openxmlformats.org/officeDocument/2006/relationships/tags" Target="../tags/tag174.xml"/><Relationship Id="rId19" Type="http://schemas.openxmlformats.org/officeDocument/2006/relationships/image" Target="../media/image42.png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image" Target="../media/image5.png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notesSlide" Target="../notesSlides/notesSlide25.xml"/><Relationship Id="rId17" Type="http://schemas.openxmlformats.org/officeDocument/2006/relationships/image" Target="../media/image47.png"/><Relationship Id="rId2" Type="http://schemas.openxmlformats.org/officeDocument/2006/relationships/tags" Target="../tags/tag181.xml"/><Relationship Id="rId16" Type="http://schemas.openxmlformats.org/officeDocument/2006/relationships/image" Target="../media/image46.png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84.xml"/><Relationship Id="rId15" Type="http://schemas.openxmlformats.org/officeDocument/2006/relationships/image" Target="../media/image45.png"/><Relationship Id="rId10" Type="http://schemas.openxmlformats.org/officeDocument/2006/relationships/tags" Target="../tags/tag189.xml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notesSlide" Target="../notesSlides/notesSlide27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50.png"/><Relationship Id="rId2" Type="http://schemas.openxmlformats.org/officeDocument/2006/relationships/tags" Target="../tags/tag193.xml"/><Relationship Id="rId16" Type="http://schemas.openxmlformats.org/officeDocument/2006/relationships/image" Target="../media/image49.png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5" Type="http://schemas.openxmlformats.org/officeDocument/2006/relationships/tags" Target="../tags/tag196.xml"/><Relationship Id="rId15" Type="http://schemas.openxmlformats.org/officeDocument/2006/relationships/image" Target="../media/image5.png"/><Relationship Id="rId10" Type="http://schemas.openxmlformats.org/officeDocument/2006/relationships/tags" Target="../tags/tag201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18" Type="http://schemas.openxmlformats.org/officeDocument/2006/relationships/tags" Target="../tags/tag222.xml"/><Relationship Id="rId26" Type="http://schemas.openxmlformats.org/officeDocument/2006/relationships/image" Target="../media/image29.png"/><Relationship Id="rId3" Type="http://schemas.openxmlformats.org/officeDocument/2006/relationships/tags" Target="../tags/tag207.xml"/><Relationship Id="rId21" Type="http://schemas.openxmlformats.org/officeDocument/2006/relationships/notesSlide" Target="../notesSlides/notesSlide29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tags" Target="../tags/tag221.xml"/><Relationship Id="rId25" Type="http://schemas.openxmlformats.org/officeDocument/2006/relationships/image" Target="../media/image28.png"/><Relationship Id="rId2" Type="http://schemas.openxmlformats.org/officeDocument/2006/relationships/tags" Target="../tags/tag206.xml"/><Relationship Id="rId16" Type="http://schemas.openxmlformats.org/officeDocument/2006/relationships/tags" Target="../tags/tag220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24" Type="http://schemas.openxmlformats.org/officeDocument/2006/relationships/image" Target="../media/image27.png"/><Relationship Id="rId5" Type="http://schemas.openxmlformats.org/officeDocument/2006/relationships/tags" Target="../tags/tag209.xml"/><Relationship Id="rId15" Type="http://schemas.openxmlformats.org/officeDocument/2006/relationships/tags" Target="../tags/tag219.xml"/><Relationship Id="rId23" Type="http://schemas.openxmlformats.org/officeDocument/2006/relationships/image" Target="../media/image26.png"/><Relationship Id="rId10" Type="http://schemas.openxmlformats.org/officeDocument/2006/relationships/tags" Target="../tags/tag214.xml"/><Relationship Id="rId19" Type="http://schemas.openxmlformats.org/officeDocument/2006/relationships/tags" Target="../tags/tag223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tags" Target="../tags/tag218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1.xml"/><Relationship Id="rId7" Type="http://schemas.openxmlformats.org/officeDocument/2006/relationships/image" Target="../media/image8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2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3" Type="http://schemas.openxmlformats.org/officeDocument/2006/relationships/tags" Target="../tags/tag22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microsoft.com/office/2007/relationships/hdphoto" Target="../media/hdphoto1.wdp"/><Relationship Id="rId5" Type="http://schemas.openxmlformats.org/officeDocument/2006/relationships/tags" Target="../tags/tag230.xml"/><Relationship Id="rId10" Type="http://schemas.openxmlformats.org/officeDocument/2006/relationships/image" Target="../media/image9.png"/><Relationship Id="rId4" Type="http://schemas.openxmlformats.org/officeDocument/2006/relationships/tags" Target="../tags/tag229.xml"/><Relationship Id="rId9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234.xml"/><Relationship Id="rId7" Type="http://schemas.openxmlformats.org/officeDocument/2006/relationships/image" Target="../media/image31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237.xml"/><Relationship Id="rId7" Type="http://schemas.openxmlformats.org/officeDocument/2006/relationships/image" Target="../media/image5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52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8.xml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1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2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3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4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slideLayout" Target="../slideLayouts/slideLayout13.xml"/><Relationship Id="rId3" Type="http://schemas.openxmlformats.org/officeDocument/2006/relationships/tags" Target="../tags/tag15.xml"/><Relationship Id="rId21" Type="http://schemas.openxmlformats.org/officeDocument/2006/relationships/image" Target="../media/image10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image" Target="../media/image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image" Target="../media/image12.png"/><Relationship Id="rId10" Type="http://schemas.openxmlformats.org/officeDocument/2006/relationships/tags" Target="../tags/tag22.xml"/><Relationship Id="rId19" Type="http://schemas.openxmlformats.org/officeDocument/2006/relationships/notesSlide" Target="../notesSlides/notesSlide4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5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6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8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9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0.xml"/><Relationship Id="rId6" Type="http://schemas.openxmlformats.org/officeDocument/2006/relationships/image" Target="../media/image65.png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1.xml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2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3.xml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4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14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13.png"/><Relationship Id="rId5" Type="http://schemas.openxmlformats.org/officeDocument/2006/relationships/tags" Target="../tags/tag34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5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6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8.xml"/><Relationship Id="rId6" Type="http://schemas.openxmlformats.org/officeDocument/2006/relationships/image" Target="../media/image81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9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5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2.xml"/><Relationship Id="rId5" Type="http://schemas.openxmlformats.org/officeDocument/2006/relationships/image" Target="../media/image86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3.xml"/><Relationship Id="rId6" Type="http://schemas.openxmlformats.org/officeDocument/2006/relationships/image" Target="../media/image87.pn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13" Type="http://schemas.openxmlformats.org/officeDocument/2006/relationships/image" Target="../media/image88.png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12" Type="http://schemas.openxmlformats.org/officeDocument/2006/relationships/image" Target="../media/image5.png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image" Target="../media/image3.jpeg"/><Relationship Id="rId5" Type="http://schemas.openxmlformats.org/officeDocument/2006/relationships/tags" Target="../tags/tag270.xml"/><Relationship Id="rId10" Type="http://schemas.openxmlformats.org/officeDocument/2006/relationships/notesSlide" Target="../notesSlides/notesSlide59.xml"/><Relationship Id="rId4" Type="http://schemas.openxmlformats.org/officeDocument/2006/relationships/tags" Target="../tags/tag269.xml"/><Relationship Id="rId9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image" Target="../media/image20.png"/><Relationship Id="rId3" Type="http://schemas.openxmlformats.org/officeDocument/2006/relationships/tags" Target="../tags/tag42.xml"/><Relationship Id="rId21" Type="http://schemas.openxmlformats.org/officeDocument/2006/relationships/slideLayout" Target="../slideLayouts/slideLayout13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image" Target="../media/image19.png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tags" Target="../tags/tag59.xml"/><Relationship Id="rId29" Type="http://schemas.openxmlformats.org/officeDocument/2006/relationships/image" Target="../media/image2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18.png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jpe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4.xml"/><Relationship Id="rId7" Type="http://schemas.openxmlformats.org/officeDocument/2006/relationships/image" Target="../media/image16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7.jpe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5.jpeg"/><Relationship Id="rId4" Type="http://schemas.openxmlformats.org/officeDocument/2006/relationships/tags" Target="../tags/tag65.xml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marL="0" marR="0" lvl="0" indent="0" algn="l" defTabSz="6858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marL="0" marR="0" lvl="0" indent="0" algn="l" defTabSz="6858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BB962C8B-B14F-4D97-AF65-F5344CB8AC3E}" type="datetime6">
                <a:rPr kumimoji="0" lang="zh-CN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pPr marL="0" marR="0" lvl="0" indent="0" algn="l" defTabSz="685800" rtl="0" eaLnBrk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2025年4月</a:t>
              </a:fld>
              <a:endPara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marL="0" marR="0" lvl="0" indent="0" algn="l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BADCDFD-016A-762D-C0F1-957ABAF1AE76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AF27-1C90-840F-E154-D5D3569E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BDEEA3-82A2-DF7F-875A-FC8E0360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8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A7FDC1-E4F4-2D5A-6735-8FBDF55ABE35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7EA174-1626-E8F5-A656-045D0FE848E4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6EEA1A1-24EE-E8CF-59F0-47F50B26363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3757642-3FD7-FC48-CCF5-4F95BB50FA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4650096-879F-6C2F-98D2-19698F50677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F4451B-3F78-8C58-A4B0-F0A2BC5D299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CCB81B4-22B4-DBF2-615E-0D435FDA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F566229-C55D-17D0-7436-DB2079AA2A0F}"/>
              </a:ext>
            </a:extLst>
          </p:cNvPr>
          <p:cNvSpPr txBox="1"/>
          <p:nvPr/>
        </p:nvSpPr>
        <p:spPr>
          <a:xfrm>
            <a:off x="6563463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31B61-3C10-197C-8662-B6806CC8AEA2}"/>
              </a:ext>
            </a:extLst>
          </p:cNvPr>
          <p:cNvSpPr txBox="1"/>
          <p:nvPr/>
        </p:nvSpPr>
        <p:spPr>
          <a:xfrm>
            <a:off x="1303602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DD7E2-6F92-49F7-55B8-4FA9878CD994}"/>
              </a:ext>
            </a:extLst>
          </p:cNvPr>
          <p:cNvSpPr/>
          <p:nvPr/>
        </p:nvSpPr>
        <p:spPr>
          <a:xfrm>
            <a:off x="767397" y="1566103"/>
            <a:ext cx="2244744" cy="391083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00AD8-630E-DB9F-6432-DBDBB93A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6582" y="401031"/>
            <a:ext cx="4650747" cy="61938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36B0CC-3DF1-2789-BBF4-474259BDFB38}"/>
              </a:ext>
            </a:extLst>
          </p:cNvPr>
          <p:cNvSpPr/>
          <p:nvPr/>
        </p:nvSpPr>
        <p:spPr>
          <a:xfrm>
            <a:off x="5023485" y="1264602"/>
            <a:ext cx="4336965" cy="4420816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168291-10BC-043B-846E-ED61F72D69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4474" y="605873"/>
            <a:ext cx="546229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红线（正极）在上，黑线（负极）在下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3926180" y="3429248"/>
            <a:ext cx="4339650" cy="1230666"/>
            <a:chOff x="3913354" y="2848154"/>
            <a:chExt cx="433965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3913354" y="3140322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均匀方波发生器制作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606D6-CA78-D73E-D7BA-7A6D68F0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EB285D1-660C-58A5-0316-C5210A78EAD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6049074-7E99-DB74-AB81-8DF6FF3E23A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377C302-0B2D-72C9-4EEC-B449A99510B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43A9476-8E91-A0C6-9CB2-1282D27BA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B3090DA-2394-EEE2-0300-ADFEF3C8B78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2E046B0-ED01-DC89-E919-C85A4577C90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9C41CC4-1E11-6554-0CBF-F8BFBFD29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65C005C-BDD6-4DF4-D4D3-6150B0474684}"/>
              </a:ext>
            </a:extLst>
          </p:cNvPr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1BCB7E-B911-60BA-E3BC-D77858DBD66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555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集成电路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(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芯片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)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FE50104-1720-6536-9656-B47C5E77029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25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引脚的识别顺序是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将芯片正面摆放，有缺口的一端在左边，左下端的引脚为第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脚，按逆时针方向依次编号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，最终左上端的是最后一个引脚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,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该引脚也是集成电路的电源正极。右下端的引脚是集成电路的电源负极。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427229B1-FB9B-0CC2-4EEE-5738249332D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555集成电路引脚排列图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256527-2CAA-5D6F-0018-89EFEEF983E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实物图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1DE1FA-3613-F6E9-7285-291B72CB931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装配图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1C6B95-7DF0-262F-92E0-FD5AD982F29A}"/>
              </a:ext>
            </a:extLst>
          </p:cNvPr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3331CF-84B6-8E6B-C63E-FB5DD35DD48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44DB53-BA87-3E30-E957-DC2B049FD70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3E4C9C-C67E-735A-89C8-B5AAA0B8B32D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9B619FD2-9C31-FB47-4FE5-B78667C5159B}"/>
              </a:ext>
            </a:extLst>
          </p:cNvPr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FE8DA3C-FAE8-6FFA-8F8A-B0EEF426FE72}"/>
              </a:ext>
            </a:extLst>
          </p:cNvPr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7FBA3EE-430B-9928-0D5F-03E81E432DFA}"/>
              </a:ext>
            </a:extLst>
          </p:cNvPr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291FE05-BC28-E1E5-9D77-75DD0769A4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F7FDC78-36F9-789B-7220-675CFB29C79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个三极管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个二极管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个电阻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6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E644-8308-1858-5F10-FBFD486F9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97FE2B-5B98-76F3-AE2A-3E4FE0F3F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884C1-495C-DBDA-B77F-C4DDE0FA747B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018CE32-4FA4-6501-B845-CE9B1F98397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1F1BF49-4685-0BC4-693A-610E5F1058F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AD24F5F-0ACD-3766-9A2A-09DCF4B6E22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A4410F1-8C40-390A-5B62-3B6A4B03DD6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782A6CE-BC5F-C9E8-0C94-CDE9786B33B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2FEC44E-CE1A-7CBC-5203-BCD387FC8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64DDA7A7-7F4B-959E-B8E5-1CCF19E920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2749CAF-D8E1-D969-E7DA-5FC7DFE0FED1}"/>
              </a:ext>
            </a:extLst>
          </p:cNvPr>
          <p:cNvSpPr/>
          <p:nvPr/>
        </p:nvSpPr>
        <p:spPr>
          <a:xfrm>
            <a:off x="6033247" y="3175934"/>
            <a:ext cx="1389530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52E04E-829C-F68C-F89D-0443E37A5344}"/>
              </a:ext>
            </a:extLst>
          </p:cNvPr>
          <p:cNvSpPr txBox="1"/>
          <p:nvPr/>
        </p:nvSpPr>
        <p:spPr>
          <a:xfrm>
            <a:off x="325936" y="3429000"/>
            <a:ext cx="2248808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注意方向！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半圆缺口向左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87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9A91F-EE87-B932-1685-75A967A134E1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22DF3A-F0EC-415E-1864-337EA7F2357E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0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A4C4C7-45BC-EF2B-0C2A-3A78E7F31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645"/>
          <a:stretch/>
        </p:blipFill>
        <p:spPr>
          <a:xfrm>
            <a:off x="1137655" y="986419"/>
            <a:ext cx="8068238" cy="53813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72EE706-2F2C-CAD9-C02E-075670231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322437" y="1700002"/>
            <a:ext cx="2744058" cy="3046988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前三环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有效数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位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第四环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10的幂数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第五环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误差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请思考以下五色环电阻阻值为多少：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棕绿黑红紫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黄紫黑黑绿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05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D2AD7-2DF8-EF51-D870-D83ADEB44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C2CFADE-02FC-5CE0-F024-799F2ECDD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591E7A8-4B91-2A87-790F-DFE7F932E3F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40216F8-4758-BA2F-6525-C8CB7A26993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26FF5AC-4FCC-06A6-0BF5-E22381DAF2F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FEF4D10-E12A-CE7C-DA3A-9ADC7573BE0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7A59E35-14A7-5F6D-3E7F-D554DB31EC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94D4E6D-D930-282F-A0BC-292B401FB9F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B86A546-539B-83B7-EBE3-67609E82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7A8A181-61E1-5A86-D959-48E0680FFC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8C76801-4D56-2EFB-6EFF-D049C04782B4}"/>
              </a:ext>
            </a:extLst>
          </p:cNvPr>
          <p:cNvSpPr/>
          <p:nvPr/>
        </p:nvSpPr>
        <p:spPr>
          <a:xfrm>
            <a:off x="6329082" y="1320240"/>
            <a:ext cx="735106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C2EACB-CF00-10B1-E2A7-AD76B5585921}"/>
              </a:ext>
            </a:extLst>
          </p:cNvPr>
          <p:cNvSpPr/>
          <p:nvPr/>
        </p:nvSpPr>
        <p:spPr>
          <a:xfrm>
            <a:off x="7906871" y="1320240"/>
            <a:ext cx="735106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0F4E34-742B-9350-DE93-5FE9C36C8ACC}"/>
              </a:ext>
            </a:extLst>
          </p:cNvPr>
          <p:cNvSpPr/>
          <p:nvPr/>
        </p:nvSpPr>
        <p:spPr>
          <a:xfrm>
            <a:off x="7993380" y="4742328"/>
            <a:ext cx="899608" cy="61856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D706FE-BAE0-1D5E-E680-F1C186C9BD22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E5E5EC-B2BA-580F-A13E-B9A7DEAFE8D2}"/>
              </a:ext>
            </a:extLst>
          </p:cNvPr>
          <p:cNvSpPr txBox="1"/>
          <p:nvPr/>
        </p:nvSpPr>
        <p:spPr>
          <a:xfrm>
            <a:off x="6210833" y="524422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DB7F4C-F117-BA8B-4DC0-F5776C99664A}"/>
              </a:ext>
            </a:extLst>
          </p:cNvPr>
          <p:cNvSpPr txBox="1"/>
          <p:nvPr/>
        </p:nvSpPr>
        <p:spPr>
          <a:xfrm>
            <a:off x="7796586" y="531892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2E43A3-A5CA-424A-4212-ED90385A212F}"/>
              </a:ext>
            </a:extLst>
          </p:cNvPr>
          <p:cNvSpPr txBox="1"/>
          <p:nvPr/>
        </p:nvSpPr>
        <p:spPr>
          <a:xfrm>
            <a:off x="9861176" y="4796221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36A494-BCA4-D27E-4A15-F586AE5B7FB4}"/>
              </a:ext>
            </a:extLst>
          </p:cNvPr>
          <p:cNvCxnSpPr>
            <a:cxnSpLocks/>
            <a:stCxn id="2" idx="0"/>
            <a:endCxn id="10" idx="2"/>
          </p:cNvCxnSpPr>
          <p:nvPr/>
        </p:nvCxnSpPr>
        <p:spPr>
          <a:xfrm flipH="1" flipV="1">
            <a:off x="6688671" y="1035200"/>
            <a:ext cx="7964" cy="28504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0C07924-D129-B61B-8AE1-055997E3ADEA}"/>
              </a:ext>
            </a:extLst>
          </p:cNvPr>
          <p:cNvCxnSpPr>
            <a:cxnSpLocks/>
            <a:stCxn id="3" idx="0"/>
            <a:endCxn id="11" idx="2"/>
          </p:cNvCxnSpPr>
          <p:nvPr/>
        </p:nvCxnSpPr>
        <p:spPr>
          <a:xfrm flipV="1">
            <a:off x="8274424" y="1042670"/>
            <a:ext cx="0" cy="27757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9A1B826-C69E-2695-6415-D4B2C3033B6F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8892988" y="5051610"/>
            <a:ext cx="968188" cy="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2291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608887" y="1050660"/>
            <a:ext cx="3519836" cy="1200329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dirty="0"/>
              <a:t>请挑出一个普通二极管、一个红色发光二极管和一个绿色发光二极管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7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10521354" cy="1465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均匀方波发生器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电路被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配置为方波发生器，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产生振荡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波形驱动一个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发光二极管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，实现均匀时间的明暗交替效果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实验目标：依据装配图在面包板上完成电路搭建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，实现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小灯泡均匀时间的明暗交替效果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8145301" y="570674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806041" y="568853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49284E-621A-D190-B97F-0D4724C3A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306" y="2552193"/>
            <a:ext cx="4235801" cy="30372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04451F-2366-BA4E-A1B1-E0A3E73836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3" r="9102"/>
          <a:stretch/>
        </p:blipFill>
        <p:spPr>
          <a:xfrm rot="16200000">
            <a:off x="6795879" y="1330566"/>
            <a:ext cx="3020304" cy="54805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CF30-DF75-CFB1-8535-6504A2CE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7CABF47-53AB-2660-C485-3EC9E6CA0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261A49-0041-F2B7-6FCC-DD01CEA3D5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FFC69DA-5A2D-EF6E-2BD2-E30D7EE38AF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1AA795D-CDF5-BAE8-9E9A-CB3C27B0C97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BED4345-7615-7672-DEF8-8DF1F613261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4A1BA37-FCDD-1222-6084-C8AED3AC883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BB96F29-A3F9-FB89-DCBD-DDEDE4DE793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7B0F1F7-5153-2163-E787-C0558B87A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1E3E270-4349-E5BD-58C4-BA0651773C8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994145-6711-2609-EA94-4C7E47755121}"/>
              </a:ext>
            </a:extLst>
          </p:cNvPr>
          <p:cNvSpPr/>
          <p:nvPr/>
        </p:nvSpPr>
        <p:spPr>
          <a:xfrm>
            <a:off x="7796586" y="3057128"/>
            <a:ext cx="1096402" cy="123696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3323CA-B864-41C4-ED6C-6B1FE4E8F2C1}"/>
              </a:ext>
            </a:extLst>
          </p:cNvPr>
          <p:cNvSpPr/>
          <p:nvPr/>
        </p:nvSpPr>
        <p:spPr>
          <a:xfrm>
            <a:off x="8302457" y="5196765"/>
            <a:ext cx="1209095" cy="8723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702277-4B4C-9CDF-DF7B-CA70B006C438}"/>
              </a:ext>
            </a:extLst>
          </p:cNvPr>
          <p:cNvSpPr txBox="1"/>
          <p:nvPr/>
        </p:nvSpPr>
        <p:spPr>
          <a:xfrm>
            <a:off x="238760" y="3429000"/>
            <a:ext cx="2585720" cy="255389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个普通二极管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有黑环侧为负极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个小灯泡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CE8CFBE-D456-7543-5B52-EA162BC2F87A}"/>
              </a:ext>
            </a:extLst>
          </p:cNvPr>
          <p:cNvCxnSpPr>
            <a:cxnSpLocks/>
            <a:stCxn id="3" idx="3"/>
            <a:endCxn id="43" idx="1"/>
          </p:cNvCxnSpPr>
          <p:nvPr/>
        </p:nvCxnSpPr>
        <p:spPr>
          <a:xfrm flipV="1">
            <a:off x="8892988" y="3298896"/>
            <a:ext cx="1147480" cy="37671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7E7536-9A5A-AD35-12B0-C18B3A0EAAFB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>
          <a:xfrm flipV="1">
            <a:off x="9511552" y="5075611"/>
            <a:ext cx="528917" cy="55732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4DAF911-9089-9A37-27DF-0A92F2B110DB}"/>
              </a:ext>
            </a:extLst>
          </p:cNvPr>
          <p:cNvSpPr txBox="1"/>
          <p:nvPr/>
        </p:nvSpPr>
        <p:spPr>
          <a:xfrm>
            <a:off x="10040469" y="4411599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507E4B2-E412-D28C-C570-126C46C77818}"/>
              </a:ext>
            </a:extLst>
          </p:cNvPr>
          <p:cNvSpPr txBox="1"/>
          <p:nvPr/>
        </p:nvSpPr>
        <p:spPr>
          <a:xfrm>
            <a:off x="10040468" y="2634884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3437C9-C0A5-A9CC-FAD7-2D690E62AE87}"/>
              </a:ext>
            </a:extLst>
          </p:cNvPr>
          <p:cNvSpPr/>
          <p:nvPr/>
        </p:nvSpPr>
        <p:spPr>
          <a:xfrm>
            <a:off x="5547798" y="2287039"/>
            <a:ext cx="1218761" cy="55776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F64CC70-B299-6E3B-2B26-A5A65CFF60F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6766559" y="1639981"/>
            <a:ext cx="3273909" cy="925939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AE5E2B2-3196-96D7-DAE3-4F8A62075B24}"/>
              </a:ext>
            </a:extLst>
          </p:cNvPr>
          <p:cNvSpPr txBox="1"/>
          <p:nvPr/>
        </p:nvSpPr>
        <p:spPr>
          <a:xfrm>
            <a:off x="10040468" y="1180280"/>
            <a:ext cx="1550895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有黑环侧在右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27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C05150-97EA-D0B2-8D81-B8A24C703E6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451583" y="778320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5C39-5BF1-C177-F7EE-E60C952F1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A641C9-9581-C684-8C9A-8D5EBA647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992075-B7ED-CF2D-127D-6CEFE75FDFC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8813FAD-0C94-090B-0F5E-3AF700DA1E1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FA6B18D-96A6-EC13-7458-02AB0DDFE36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7C52AE-04A2-C732-D36A-0B7B13C0267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326E98-DFB0-01F5-62AD-F6E5424678A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2088A2-C364-908D-0E79-5C451084C7F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2441BF3-A002-CB3C-2AC0-A241A21CB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34CEEBD-78E7-7EEB-D8BF-1C7D958786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637284-C19C-673F-CB46-ED6DC576339A}"/>
              </a:ext>
            </a:extLst>
          </p:cNvPr>
          <p:cNvSpPr/>
          <p:nvPr/>
        </p:nvSpPr>
        <p:spPr>
          <a:xfrm>
            <a:off x="6894998" y="5194495"/>
            <a:ext cx="1209095" cy="8723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8170C4A-8C4D-06C1-BD9C-E7545783AC3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8104093" y="4939106"/>
            <a:ext cx="1931896" cy="69156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10DE5E3-4C58-A6F4-319C-EB88C86AC4CA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个瓷片电容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8603F8-8FF2-2877-1AB0-A12081DF5532}"/>
              </a:ext>
            </a:extLst>
          </p:cNvPr>
          <p:cNvSpPr txBox="1"/>
          <p:nvPr/>
        </p:nvSpPr>
        <p:spPr>
          <a:xfrm>
            <a:off x="10035989" y="4683717"/>
            <a:ext cx="128643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85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2484083" cy="604520"/>
            <a:chOff x="716110" y="296170"/>
            <a:chExt cx="2484122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2484122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100uF”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4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0F7B-7006-9280-884C-BF9DD38E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F5E5E2E-61FF-C413-2497-7BA147B53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17C261E-C3BA-1D7A-C74D-1F0A0424D6E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3A99906-9ABF-8E63-8726-3EFB42532355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6C6AFDD-D4E2-B73B-8FE6-CC9093C5B84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9EE0715-0143-30BE-A3F2-4F5C93D186F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1B1B3F4-46A9-6538-FA6E-9CDF0917548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06F053B-A87B-102D-5335-5DF501BF32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ED1698F-A8C7-D1BB-0FF4-3F07FE4A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EE0ECDC-2F1B-3C74-E78B-1EDAFBAC335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13F614-0BB4-750F-EC82-686FB9822F0C}"/>
              </a:ext>
            </a:extLst>
          </p:cNvPr>
          <p:cNvSpPr/>
          <p:nvPr/>
        </p:nvSpPr>
        <p:spPr>
          <a:xfrm>
            <a:off x="6210833" y="5194495"/>
            <a:ext cx="1113332" cy="95529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97072F3-06E0-65B9-5A73-3D8D83380E0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7324165" y="4594327"/>
            <a:ext cx="2622176" cy="107781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5A731B-5079-D4C4-1FB5-E5A72F94829B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个电解电容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CCF817-1ACD-789E-32F1-2D195D045EA2}"/>
              </a:ext>
            </a:extLst>
          </p:cNvPr>
          <p:cNvSpPr txBox="1"/>
          <p:nvPr/>
        </p:nvSpPr>
        <p:spPr>
          <a:xfrm>
            <a:off x="9946341" y="3741184"/>
            <a:ext cx="1550895" cy="17062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100uF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873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6" y="323215"/>
            <a:ext cx="2726130" cy="604520"/>
            <a:chOff x="716111" y="296170"/>
            <a:chExt cx="2726173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1" y="296170"/>
              <a:ext cx="272617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730250" y="1257935"/>
            <a:ext cx="9918700" cy="2326640"/>
            <a:chOff x="1150" y="5311"/>
            <a:chExt cx="10277" cy="3664"/>
          </a:xfrm>
        </p:grpSpPr>
        <p:sp>
          <p:nvSpPr>
            <p:cNvPr id="35" name="矩形 34"/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4668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三极管（晶体管）</a:t>
              </a:r>
            </a:p>
          </p:txBody>
        </p:sp>
        <p:sp>
          <p:nvSpPr>
            <p:cNvPr id="36" name="矩形 35"/>
            <p:cNvSpPr/>
            <p:nvPr>
              <p:custDataLst>
                <p:tags r:id="rId10"/>
              </p:custDataLst>
            </p:nvPr>
          </p:nvSpPr>
          <p:spPr>
            <a:xfrm>
              <a:off x="1510" y="6035"/>
              <a:ext cx="9917" cy="2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三极管是构成集成电路的基石，它有3个引脚，分别为基极(用字母b或B表示)、集电极(用字母c或C表示)、发射极(用字母e或E表示)。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基极电流的大小可以控制集电极和发射极电流的大小，且基极电流远小于集电极和发射极。因此，三极管的其中一个主要功能就是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放大电信号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</p:grpSp>
      <p:pic>
        <p:nvPicPr>
          <p:cNvPr id="37" name="图片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21835" y="3734633"/>
            <a:ext cx="1741805" cy="157861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27072"/>
          <a:stretch>
            <a:fillRect/>
          </a:stretch>
        </p:blipFill>
        <p:spPr>
          <a:xfrm>
            <a:off x="5095235" y="3868289"/>
            <a:ext cx="1590040" cy="134683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0152060" y="531324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521320" y="5215759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7809868" y="521273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672073" y="4199272"/>
            <a:ext cx="1138555" cy="788035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8"/>
            </p:custDataLst>
          </p:nvPr>
        </p:nvSpPr>
        <p:spPr>
          <a:xfrm>
            <a:off x="7595754" y="773430"/>
            <a:ext cx="2846185" cy="829945"/>
          </a:xfrm>
          <a:prstGeom prst="rect">
            <a:avLst/>
          </a:prstGeom>
          <a:noFill/>
          <a:ln w="22225" cap="flat">
            <a:solidFill>
              <a:srgbClr val="C00000"/>
            </a:solidFill>
            <a:prstDash val="dash"/>
            <a:round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请挑出一个标有</a:t>
            </a:r>
          </a:p>
          <a:p>
            <a:r>
              <a:rPr lang="en-US" altLang="zh-CN" dirty="0"/>
              <a:t>“9013”</a:t>
            </a:r>
            <a:r>
              <a:rPr lang="zh-CN" altLang="en-US" dirty="0"/>
              <a:t>的三极管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14DBEE-9CD7-68D8-5E49-C46AE7A6ED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9226" y="3576705"/>
            <a:ext cx="3074667" cy="23858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FCE907-A87C-FCDC-8D17-ACD3CA59632A}"/>
              </a:ext>
            </a:extLst>
          </p:cNvPr>
          <p:cNvSpPr txBox="1"/>
          <p:nvPr/>
        </p:nvSpPr>
        <p:spPr>
          <a:xfrm>
            <a:off x="837889" y="3792245"/>
            <a:ext cx="120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工作曲线：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65D06-543E-24B6-59AE-4CE818114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3102E2-97C7-6161-6FCB-4D6695D03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56F647-DB4F-5764-C038-4EABE959EB4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C4118F8-CA74-8957-B87D-1D5E2A86AAD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5491C41-9AC2-BA14-558B-E90FE527AD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592A950-4A24-B8CE-3EC2-9939838D519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B47AF8E-E36E-575B-6BC5-35A96120A0A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396C48-72C7-A5C6-AC2F-63178A3A6B8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D874A26A-63C3-16F6-4814-4F292AA9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0659140-7F96-869F-225D-DE196CD4E4A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554CF8-213D-04E3-7B65-EB070B9F880E}"/>
              </a:ext>
            </a:extLst>
          </p:cNvPr>
          <p:cNvSpPr/>
          <p:nvPr/>
        </p:nvSpPr>
        <p:spPr>
          <a:xfrm>
            <a:off x="4948518" y="2214281"/>
            <a:ext cx="842682" cy="600637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DB3EBA2-1CD7-D977-E278-B238173E41AF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791200" y="2106394"/>
            <a:ext cx="4069977" cy="408206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3DD9A46-4214-AB9E-5279-7774A8B580D5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个三极管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0C2144-C38D-F6A4-0794-8451770E2857}"/>
              </a:ext>
            </a:extLst>
          </p:cNvPr>
          <p:cNvSpPr txBox="1"/>
          <p:nvPr/>
        </p:nvSpPr>
        <p:spPr>
          <a:xfrm>
            <a:off x="9861177" y="1646693"/>
            <a:ext cx="1801905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9013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半圆弧向下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1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857994" y="1498600"/>
            <a:ext cx="4775612" cy="4701540"/>
          </a:xfrm>
          <a:prstGeom prst="roundRect">
            <a:avLst>
              <a:gd name="adj" fmla="val 7580"/>
            </a:avLst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tIns="252095" bIns="0" anchor="t" anchorCtr="0">
            <a:noAutofit/>
          </a:bodyPr>
          <a:lstStyle/>
          <a:p>
            <a:pPr indent="0" algn="l" fontAlgn="auto">
              <a:spcBef>
                <a:spcPts val="60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卧式可变电阻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有3个引脚，左、右两个引脚之间的阻值是固定不变的，中间的引脚，它可以左右转动，当用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一字型改锥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伸入十字槽中转动时，动片上的触点在可变电阻内部的膜式电阻片上进行滑动。当动片沿顺时针方向旋转时，相当于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上图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中的动片向下滑动，定片1与动片之间的电阻增大，动片与定片2之间的电阻值减少。当动片沿逆时针方向旋转时，阻值的变化与上述情形相反。标称阻值是其两个固定引脚之间的阻值，用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位数字来表示，前两位表示为有效位，第三位是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 幂次。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0010" y="3756025"/>
            <a:ext cx="1250315" cy="100584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235065" cy="1803400"/>
            <a:chOff x="1150" y="5311"/>
            <a:chExt cx="9819" cy="2840"/>
          </a:xfrm>
        </p:grpSpPr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322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滑动变阻器</a:t>
              </a: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1510" y="6035"/>
              <a:ext cx="9459" cy="211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可变电阻器也称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可调电阻器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，这种电阻器的阻值可以在一定范围内调整，在一些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要求电阻阻值可以调整的电路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中，经常会使用到这种电阻器。</a:t>
              </a:r>
            </a:p>
            <a:p>
              <a:pPr indent="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435" y="3414395"/>
            <a:ext cx="1530350" cy="133096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5353685" y="49091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1169670" y="5014595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182620" y="3502660"/>
            <a:ext cx="1150620" cy="1155065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3326130" y="501459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5023485" y="930275"/>
            <a:ext cx="5403215" cy="460375"/>
          </a:xfrm>
          <a:prstGeom prst="rect">
            <a:avLst/>
          </a:prstGeom>
          <a:noFill/>
          <a:ln w="22225" cap="flat">
            <a:solidFill>
              <a:srgbClr val="C00000"/>
            </a:solidFill>
            <a:prstDash val="dash"/>
            <a:round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请挑出一个标有</a:t>
            </a:r>
            <a:r>
              <a:rPr lang="en-US" altLang="zh-CN" dirty="0"/>
              <a:t>“103”</a:t>
            </a:r>
            <a:r>
              <a:rPr lang="zh-CN" altLang="en-US" dirty="0"/>
              <a:t>的滑动变阻器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58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65883-5596-BF80-E4E2-A48C2B730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168B94A-3923-AD3C-F38F-EEE935621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271FDA-77FB-89F4-F985-A6B8729DD2A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EA4D5EE-2FF0-9612-EF7A-1C8A6B3D8F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4FD6D67-FEF0-09B4-C5EE-9FBBA78D607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B464C1-0629-9FF4-3FB5-7D9A3B830AF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702E9E8-AD27-AD19-F84A-17CF7492A16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A6C1E81-5CDB-899E-FB82-8D0E1126520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F5B1A14-A3C3-DB34-0BDB-F3A7AB76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DAD5921-F77C-657D-002D-B8E8655F8D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9D872E-D9B6-2DE0-2C72-288D938AF8CF}"/>
              </a:ext>
            </a:extLst>
          </p:cNvPr>
          <p:cNvSpPr/>
          <p:nvPr/>
        </p:nvSpPr>
        <p:spPr>
          <a:xfrm>
            <a:off x="4930589" y="4309020"/>
            <a:ext cx="995082" cy="90843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A989171-F028-7142-ED8C-40D5D520C047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925671" y="3507805"/>
            <a:ext cx="3337214" cy="125543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A4045-2A70-1586-E660-7E9B6F056B37}"/>
              </a:ext>
            </a:extLst>
          </p:cNvPr>
          <p:cNvSpPr txBox="1"/>
          <p:nvPr/>
        </p:nvSpPr>
        <p:spPr>
          <a:xfrm>
            <a:off x="325935" y="3429000"/>
            <a:ext cx="2426229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个滑动变阻器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93D9EB-2A46-D92E-3129-EDD556270176}"/>
              </a:ext>
            </a:extLst>
          </p:cNvPr>
          <p:cNvSpPr txBox="1"/>
          <p:nvPr/>
        </p:nvSpPr>
        <p:spPr>
          <a:xfrm>
            <a:off x="9262885" y="2843793"/>
            <a:ext cx="2832847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顺时针拧阻值变小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逆时针拧组织变大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0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8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846" y="3429248"/>
            <a:ext cx="3416320" cy="1230666"/>
            <a:chOff x="4375020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20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D00A3-3D63-E2AC-49AE-856A597B9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5395C40-CB80-44C4-9A69-BB56D12B6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925A52F-78DD-B31D-A335-2CA25F9CB1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AA7002F-1F6F-1237-30DE-867A4DE8AE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F33A4E-7FC4-E418-CC65-D07107C2867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E84DAF9-40E9-1A53-5F7E-CB4D2D7A00F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90D265B-4CBC-80DD-30EE-9DDE5F31EE7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E26AED7-BBCF-658C-FCC8-F4E4FBCC22E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E61A09D-5C6E-E717-6513-63E92362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E92B35E-2FC5-2A1B-6524-007849EEFD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C4A64C-831B-4A35-149C-57387AF1F1B6}"/>
              </a:ext>
            </a:extLst>
          </p:cNvPr>
          <p:cNvSpPr/>
          <p:nvPr/>
        </p:nvSpPr>
        <p:spPr>
          <a:xfrm>
            <a:off x="2474258" y="1184149"/>
            <a:ext cx="2832847" cy="491891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EAE0CB-4B40-86B7-0710-E196AAD4CEA6}"/>
              </a:ext>
            </a:extLst>
          </p:cNvPr>
          <p:cNvSpPr txBox="1"/>
          <p:nvPr/>
        </p:nvSpPr>
        <p:spPr>
          <a:xfrm>
            <a:off x="296579" y="3856455"/>
            <a:ext cx="1897312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电池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红线在上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黑线在下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51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20876A-AA50-11D6-128F-2F437D0063D9}"/>
              </a:ext>
            </a:extLst>
          </p:cNvPr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B2EDDF-5B5B-53C7-082B-5CECF457CC37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B6D3844-63B5-F511-B41F-869C2067AE4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22A1B0-3741-CACC-C285-97212531BC07}"/>
              </a:ext>
            </a:extLst>
          </p:cNvPr>
          <p:cNvGrpSpPr/>
          <p:nvPr/>
        </p:nvGrpSpPr>
        <p:grpSpPr>
          <a:xfrm>
            <a:off x="4618681" y="3429248"/>
            <a:ext cx="2954655" cy="1230666"/>
            <a:chOff x="4605855" y="2848154"/>
            <a:chExt cx="2954655" cy="123066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3B528D-375F-C4D6-DDF2-F367918B4E8E}"/>
                </a:ext>
              </a:extLst>
            </p:cNvPr>
            <p:cNvSpPr txBox="1"/>
            <p:nvPr/>
          </p:nvSpPr>
          <p:spPr>
            <a:xfrm>
              <a:off x="4605855" y="3140322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14589"/>
                  </a:solidFill>
                  <a:effectLst/>
                  <a:uLnTx/>
                  <a:uFillTx/>
                  <a:latin typeface="微软雅黑" panose="020B0503020204020204" charset="-122"/>
                </a:rPr>
                <a:t>电路原理讲解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91CD18D-A55E-3857-9CE1-E195ECB49425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206F2BE-59F5-6021-4ADB-390D460415A0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集成电路内部原理图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集成电路引脚排列图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3CCAB-45DE-BDE6-561F-0C3D4AAB8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996" y="925829"/>
            <a:ext cx="3653277" cy="4682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0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179F-8605-73D7-F146-CB9F23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0E941C6-51B8-AE56-1C5B-FDB3817D2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5" y="925830"/>
            <a:ext cx="3766680" cy="48278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8BBA4-E4B3-50C1-6A20-AC2E62175C5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44ECD6-6315-8F7E-6F7E-06520DBABCE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65C3DA-55A8-AED2-F4F6-B37472B833A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3A444C-1F17-1A89-7779-9F6A065423F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A8C56D-F809-652F-CC3B-F6EE0F99C77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C07272-AE0F-3166-072E-7F2EF138705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0124490-B431-32EE-E25F-FB45A05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51099C-4AA2-4C46-1C6D-1298680F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189740" y="1340832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D890E9-093F-60D4-FA0A-149E865719FA}"/>
              </a:ext>
            </a:extLst>
          </p:cNvPr>
          <p:cNvSpPr txBox="1"/>
          <p:nvPr/>
        </p:nvSpPr>
        <p:spPr>
          <a:xfrm>
            <a:off x="5651158" y="2663720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比较器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7AA57-099E-804F-8733-FF90D37FEFC7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集成电路内部原理图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E313EA-A615-B7B2-093F-F20A0D450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8084" y="1433062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E9EB2-02FC-0466-4344-0B6961D342D7}"/>
              </a:ext>
            </a:extLst>
          </p:cNvPr>
          <p:cNvSpPr/>
          <p:nvPr/>
        </p:nvSpPr>
        <p:spPr>
          <a:xfrm>
            <a:off x="2272142" y="1777686"/>
            <a:ext cx="793175" cy="995703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62E1FD-E7FA-DC11-DD56-A8D15184D16C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85FFA-E1B6-F962-4190-1505EB0773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DB5C003-47F4-24A4-407B-2BE7FA652A4D}"/>
              </a:ext>
            </a:extLst>
          </p:cNvPr>
          <p:cNvGraphicFramePr>
            <a:graphicFrameLocks noGrp="1"/>
          </p:cNvGraphicFramePr>
          <p:nvPr/>
        </p:nvGraphicFramePr>
        <p:xfrm>
          <a:off x="7771535" y="1265261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E2B5777-4912-CBD1-8287-73A19C7A063A}"/>
              </a:ext>
            </a:extLst>
          </p:cNvPr>
          <p:cNvSpPr/>
          <p:nvPr/>
        </p:nvSpPr>
        <p:spPr>
          <a:xfrm>
            <a:off x="5023485" y="1003929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3DBF67-6953-5E43-37AF-C4291676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5474485" y="4066035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D66107-243D-C4B1-946B-4A5B66E39481}"/>
              </a:ext>
            </a:extLst>
          </p:cNvPr>
          <p:cNvSpPr txBox="1"/>
          <p:nvPr/>
        </p:nvSpPr>
        <p:spPr>
          <a:xfrm>
            <a:off x="5416988" y="5687264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NPN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三极管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BCE7A-810F-3FD2-BAA1-3660E73775C9}"/>
              </a:ext>
            </a:extLst>
          </p:cNvPr>
          <p:cNvSpPr/>
          <p:nvPr/>
        </p:nvSpPr>
        <p:spPr>
          <a:xfrm>
            <a:off x="5001139" y="3969741"/>
            <a:ext cx="6073142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9FE587-B6E6-5B57-5771-FC5FA44320B9}"/>
              </a:ext>
            </a:extLst>
          </p:cNvPr>
          <p:cNvGraphicFramePr>
            <a:graphicFrameLocks noGrp="1"/>
          </p:cNvGraphicFramePr>
          <p:nvPr/>
        </p:nvGraphicFramePr>
        <p:xfrm>
          <a:off x="7343881" y="4262412"/>
          <a:ext cx="3584927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63">
                  <a:extLst>
                    <a:ext uri="{9D8B030D-6E8A-4147-A177-3AD203B41FA5}">
                      <a16:colId xmlns:a16="http://schemas.microsoft.com/office/drawing/2014/main" val="66453369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1244091676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本实验中效果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966153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b = 1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导通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66369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b = 0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关断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1263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1169D38-5B6C-0812-8492-5FD323B4AEE9}"/>
              </a:ext>
            </a:extLst>
          </p:cNvPr>
          <p:cNvSpPr txBox="1"/>
          <p:nvPr/>
        </p:nvSpPr>
        <p:spPr>
          <a:xfrm>
            <a:off x="4793807" y="3399112"/>
            <a:ext cx="6532495" cy="369332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注：本实验中，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表示低电平，约为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表示高电平，约为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6V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2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95C30-6843-28B9-68BA-EDE9343E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157511"/>
            <a:ext cx="3653277" cy="4682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7927342" y="4645385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集成电路内部原理图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62590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FE283-E7C5-492C-779D-91026C74E744}"/>
              </a:ext>
            </a:extLst>
          </p:cNvPr>
          <p:cNvSpPr txBox="1"/>
          <p:nvPr/>
        </p:nvSpPr>
        <p:spPr>
          <a:xfrm>
            <a:off x="5576288" y="53762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7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B9DE-8C37-9DE8-0013-AD10002BA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4DFAD38-8B93-CE62-BA8C-2AB7D7CEC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729" y="925829"/>
            <a:ext cx="7564748" cy="54403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199E5C-2829-FDD7-F8E7-AA7B81DC6F5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B28A5E-B54F-FDE7-F3D5-7351D05C892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E4894BF-5F3C-9F2A-F9DF-66FBE4F5E9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188C819-E277-7DE1-BCA3-AA91E17D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5D45530-ACA2-111E-F014-2785B887FD9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0656CAF-D61C-1208-7E3E-E073D8632A57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1E848FD-D8FA-44EA-3920-1889FDA05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0FB16DF-3AD4-396F-FF2A-4615DAD63C2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DEE95D-E42E-9C99-181A-12DD19744BEA}"/>
              </a:ext>
            </a:extLst>
          </p:cNvPr>
          <p:cNvSpPr/>
          <p:nvPr/>
        </p:nvSpPr>
        <p:spPr>
          <a:xfrm>
            <a:off x="6176683" y="3049284"/>
            <a:ext cx="1497106" cy="118205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519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4594-93C4-9BEA-02C2-97C2893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616026-1476-D72F-5F02-EE8FE18BD30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7192002-7E7A-090F-8862-65BF9D8A67C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1067C41-FBDB-48C0-D8A1-7084A5C1900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B4B1E5-DD7F-BD98-6A4C-D7B594DF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8B0847-11F6-A6AD-18FA-E2294951C1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D976F2-54A9-3084-4301-595B6619ADA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DBB2DF1-1CDA-A148-4088-ABA40B88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5B4731-415E-2057-4F1D-15FF5DB4A01A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B34A2-3B63-CD00-3025-8D2CF977D4A8}"/>
              </a:ext>
            </a:extLst>
          </p:cNvPr>
          <p:cNvSpPr txBox="1"/>
          <p:nvPr/>
        </p:nvSpPr>
        <p:spPr>
          <a:xfrm>
            <a:off x="5419225" y="1316662"/>
            <a:ext cx="5768726" cy="232852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施密特触发器增加内容（相较于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555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集成电路）：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①引脚接地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②⑥引脚相连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④⑧引脚接高电压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⑤引脚通过电容接地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F2374-0F2A-532C-1A35-5A74EC31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07" y="1208983"/>
            <a:ext cx="3723649" cy="4452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25ED4-8EA1-1A4E-8C46-6183CA137628}"/>
              </a:ext>
            </a:extLst>
          </p:cNvPr>
          <p:cNvSpPr txBox="1"/>
          <p:nvPr/>
        </p:nvSpPr>
        <p:spPr>
          <a:xfrm>
            <a:off x="5419225" y="4313365"/>
            <a:ext cx="529211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注：⑤引脚接电容后再接地是为了防止引脚悬空（即芯片的某个引脚不接入电路中的任何位置，这种“悬空”的引脚通常不符合芯片的使用规范）。接电容可以保证不改变该节点的直流电压值。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7FE83-6ECD-592C-EF0B-436DB4BA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79" y="1826056"/>
            <a:ext cx="4975596" cy="29436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CC3F36-AB70-2985-C5E7-E51D3CE8BD45}"/>
              </a:ext>
            </a:extLst>
          </p:cNvPr>
          <p:cNvSpPr txBox="1"/>
          <p:nvPr/>
        </p:nvSpPr>
        <p:spPr>
          <a:xfrm>
            <a:off x="6527140" y="4949339"/>
            <a:ext cx="365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施密特触发器直流偏置电路等效图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8D2387-417A-B373-C0D1-5C471285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07" y="1202691"/>
            <a:ext cx="3723649" cy="44526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23DC3C-BA29-2947-59B0-F03CBA7C5E78}"/>
              </a:ext>
            </a:extLst>
          </p:cNvPr>
          <p:cNvSpPr/>
          <p:nvPr/>
        </p:nvSpPr>
        <p:spPr>
          <a:xfrm>
            <a:off x="2441964" y="1055329"/>
            <a:ext cx="516629" cy="4634188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箭头: 直角双向 22">
            <a:extLst>
              <a:ext uri="{FF2B5EF4-FFF2-40B4-BE49-F238E27FC236}">
                <a16:creationId xmlns:a16="http://schemas.microsoft.com/office/drawing/2014/main" id="{35C753B7-7B65-9BB2-B74D-7B0619078BBC}"/>
              </a:ext>
            </a:extLst>
          </p:cNvPr>
          <p:cNvSpPr/>
          <p:nvPr/>
        </p:nvSpPr>
        <p:spPr>
          <a:xfrm rot="16200000">
            <a:off x="5515201" y="-1340563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1C2A9-67FA-EB08-2448-F142F3217515}"/>
              </a:ext>
            </a:extLst>
          </p:cNvPr>
          <p:cNvSpPr/>
          <p:nvPr/>
        </p:nvSpPr>
        <p:spPr>
          <a:xfrm>
            <a:off x="5868977" y="1825108"/>
            <a:ext cx="4975597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7F26-4825-BA00-FA52-DC061D8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A5009F-8547-AE61-63A9-4BC66537693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1838B61-51E5-8B2C-EB7D-FE6F27B1319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DBE6BC-C09E-6B0B-AC39-B8EA9C79D4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2CDE754-2E22-4F20-5800-258ABB24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D0C4B9-BE98-4F0D-B9B7-5672961C1F6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21FBDC-7AE3-7AF2-9108-D4BB1614DC9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D531A58-EE85-3118-7F43-A500E3D1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7B0C72-2DAC-917B-39AD-1C0D8D5CA150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08531C-412F-6265-D535-9A0006C26E14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E162BC-B5E5-6BB1-F70F-14A47215B9D8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828982-8B81-23C5-15EC-3B1910595F80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21BF9-9316-2AE6-8F06-4CB3BB4AE227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93B4D05-4CB0-CC3D-7116-795A6E3A977B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D9C8-6942-B03C-A929-D14CB1D00EA8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E00854-5014-D1FB-03FC-5937DE7F8FF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B8992-1300-3493-7465-B315D3CE3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44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150E-9623-AE09-CE1F-FDCBA3B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DC37E6-2D88-B901-CAE8-55810043451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434F996-C4A8-9557-BB13-87D8D9856E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702AA3-0E83-BB88-DAAF-9C51E32A429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5E606ED-4EA9-70D1-7BEA-597B4B9B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3984EEF-D3F6-6206-7FBD-DEF6C10E52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6491C0-FFAE-FED8-C3CB-C9D402A4A5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ADCDBF4-F155-2A99-5E39-68ED436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F8EF29-0F99-90DF-DAF8-8DB5E852E304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9A4938-0099-FE96-1EB5-3DB7DFB33756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E67FF98-41DC-4E48-D975-71BE59CFF3C4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3C76AD-4196-D1AD-5D9E-6F63DAD8B2BC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048D8C-80E3-E7CC-D132-FE95BAA80E0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EEF0D2-9DDA-2776-13F2-F1E0A887D3E9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E5220B-B2B0-2E4E-D293-E099158AD121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2D239-B51F-1AC6-1C0B-A67EAC6775C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DEADC9-73DA-7B47-B69E-F2D3D6E54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1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1538-8841-FBF8-7E46-E08029F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36C3BC-D91D-6291-A113-6F265C3DF6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2DAE73-9BF0-EC09-804B-4FF01326865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A70D2D0-7D81-9DC1-5245-182763F4639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B74893-DD2E-C814-C39D-34120093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26896DC-9F1A-DFDE-D95D-47C467DD90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AD058F-5EE8-90FA-7E41-838F78955B5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51296AE-4CA2-6F79-E317-1231DDAB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91A172-BB98-1677-8869-03931F5005F9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470523-C8C0-C767-153F-81025B2FBFEF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D5339DA-A8CB-A293-41A4-9B8156F65E0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1980BF-C8CE-EF8C-A882-5DBA1B4E3E72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56A390-3926-2D1A-A5ED-8A5542EB54C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F57729C-5E5F-A9F6-6231-FA950CCCB380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93A44-30B9-BA74-E357-4D11DF2BACFA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F8685-3A70-C44A-C905-6B567257CCF2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CFC13-7060-ADBE-CBA9-F0390B12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6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A712-C928-A508-F153-949C1E9F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E6C560-2F9E-CCCC-57C0-C2F7B663884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70FE4C-F9F2-8789-1C2B-044CB89E83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9B16E1E-62B6-8288-CCC5-4255E179FB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24FA1B4-1991-B956-0A54-3BA94BDB6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0F95F4-2A8F-7105-B364-A1F6D2F795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EACCF1-6883-4A54-B449-E1E65E61ED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E996EF-4879-6F92-8C9B-6BC2C95A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C7BCAF-A55E-2DEA-44D7-37E4E07DF21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87579B-6010-E55E-7D53-BD7DABFDA106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6B22BAD-7364-28FE-FF56-1936F113D616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8872D94-500D-D240-1492-81F0F92DBA07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25680D-C38E-89E5-C4D3-1FCF998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5" y="822325"/>
            <a:ext cx="3714783" cy="3066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E08D0-76A2-C272-E48A-262AC9FE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0B0B-63BA-3DF3-2620-74269DCF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9FD22-D62E-DC04-0FB6-9E7C74441F6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8AAF2E-4484-3043-AB8B-E3D6C91C02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2936DF6-7CFD-5E83-DB42-E24A8777AB8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4A1C42-70A1-8027-21A7-333452ED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7F5130A-559A-6D89-CF7D-DA40C877582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6E0EA0-D21F-4624-CB8F-46CC1A71020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E0B8959-4376-ADB5-69D2-A061C182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251FBB-5E35-88B4-859B-0E1853EB93F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4BB074-0A91-838A-F654-DABD6BCB29BC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51618D1-DAC9-D3FD-4197-B56D67FDE32C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834281-32B3-5502-23BD-06A7B4EA95D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7C27B-BE2D-A579-1574-782CF92F0050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3FD25C-D401-C46E-6B04-A4A94866E283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3A66D-8E92-FAC7-08DE-EEF1BB8EADF4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75234D-7AF8-CFA9-9562-1A2CDB209F08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F46469-4C81-1C90-24A0-54B123BC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06" y="1123969"/>
            <a:ext cx="5530122" cy="4646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3A33BE-10BB-7FB0-2255-0EB84170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F472-F8C2-0565-8A0E-EC26D36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C3F53-00A3-C007-1C14-542EC1BC7A5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7BA6CF1-86F3-D27D-6E67-B22FFC35BC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FC3BF8-1963-8AE4-8765-FBCCFA530D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5169E9D-D25E-254D-9126-BCB24B91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30701E-1402-0A7F-E042-73AD76766D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1F2A56-5AC1-E6A2-BFFD-21DFE4C8DC0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F535E26-98D4-A544-71A5-65F0D2C50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20D7C5E-9F60-E954-8E35-FF55989547F5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361564-6355-A78E-F908-10FF7BCE97EC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152148-3DC4-F1F1-642F-1860F8B2B0EB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29DCD0-A0C8-F462-5F92-3F772278047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9DAE11-A568-04AF-9B52-939F7442F37D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8AD81A-DFCF-58B2-8C63-145426DFC481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59857B-CAC7-7CED-9B5D-ACC3418E7906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B785B-77BF-7199-36DC-A351008CFCC0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9FA90-DD48-65F9-70C7-2F0F1778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1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D7FE-9617-011A-9EB8-9D627395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48EBD4-22AC-1AA9-2DEC-5DD66564C39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29D1D7-3832-BE58-B625-EF49C9118B9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C7B94B-EBF1-8490-212A-9057CDFA5DC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0B23471-FD08-BC1F-FC0B-715466C7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9E8958-8EE9-3013-BB8A-86143E8135E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3E8763-F8C3-8C34-57F1-92250D8C8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861905B-9F54-01A0-23B0-91561C4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C8F54F-2746-EF8F-CA7C-F5096371DED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5AC363-FFBE-2F1B-2C0F-04C9EE2A600E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9FE887-08AE-B598-F1ED-EF0C1CECCE1B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28115B-DBD8-F8A2-0594-099A3C72CA53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D3B61C-447D-9C27-08E0-24BBD8B4F8A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833F17B-B029-5BF8-74AF-92EE059D094C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C1B79-A9FD-04A6-5CA1-57EB68E9DB4C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F2C72-EFF4-26FD-910F-DBA3B4BBA4DE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CC35C-87CA-9C5A-D386-3B5D3306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1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7A9-8EC7-272C-AB32-511ED039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8B5F9A-BB07-A529-277D-90268D34259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A7AB65-37A2-01ED-8BBB-49FB2398860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FA558B7-B223-65D1-313B-9926F4DC5B0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673E317-3BF8-0CAF-9D9A-59736C3C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AC4DF1-B52C-1693-136E-4EC49418FF1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815B76-BF07-EADF-EC1A-0FAEAA01E2E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583D7D7-C44C-3AB8-78A5-3F52643B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9701E5-322E-AFBC-E53F-C4622686DCB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B1B5EF-5500-F766-DFB6-BC1A1CD6D019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2D80F40-0116-7107-B91D-C80DDFEC5A3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587E2D8-8E40-BEE5-7FA6-5D015F0F0E96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6ED8DF-ADF4-C004-7C09-386E3006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6" y="925829"/>
            <a:ext cx="3714783" cy="292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98DE35-20A1-F835-47DD-364F1FB4B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2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37C8-D16D-BBF9-413A-E369649E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CB0B54-C89D-ADD0-3E4E-F1E95B3F475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401789-464C-01BD-CC00-5D45AE5668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31E7B6-CB11-D87D-84AC-6CA4029219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81FDC19-C300-9528-5DD5-5EC68419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323F70-11CF-6C3E-FEA7-1DED0D8A24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D77301-AA01-83CB-35D4-EBD47A75B5B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CFEB76E-DB8C-040F-1DE0-82C346A5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AF24FB-E84A-D44C-D5BF-CC32A724C2B1}"/>
              </a:ext>
            </a:extLst>
          </p:cNvPr>
          <p:cNvGraphicFramePr>
            <a:graphicFrameLocks noGrp="1"/>
          </p:cNvGraphicFramePr>
          <p:nvPr/>
        </p:nvGraphicFramePr>
        <p:xfrm>
          <a:off x="1458864" y="196119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DA87DA8-4439-DEDC-5FB9-D1BEF3F4776A}"/>
              </a:ext>
            </a:extLst>
          </p:cNvPr>
          <p:cNvGraphicFramePr>
            <a:graphicFrameLocks noGrp="1"/>
          </p:cNvGraphicFramePr>
          <p:nvPr/>
        </p:nvGraphicFramePr>
        <p:xfrm>
          <a:off x="1458863" y="2301401"/>
          <a:ext cx="371478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0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DDF94959-492B-4AE5-FA3A-BCC3A2123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0" y="1543441"/>
            <a:ext cx="4284416" cy="35912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7CB811-08CC-A1F8-5591-CDC807A48680}"/>
              </a:ext>
            </a:extLst>
          </p:cNvPr>
          <p:cNvSpPr txBox="1"/>
          <p:nvPr/>
        </p:nvSpPr>
        <p:spPr>
          <a:xfrm>
            <a:off x="6704139" y="524122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特性曲线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B01-751A-9CD3-5EBC-D481C86C3A61}"/>
              </a:ext>
            </a:extLst>
          </p:cNvPr>
          <p:cNvSpPr txBox="1"/>
          <p:nvPr/>
        </p:nvSpPr>
        <p:spPr>
          <a:xfrm>
            <a:off x="1245235" y="1788983"/>
            <a:ext cx="4157378" cy="3280033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82F00F3-2CF0-10CC-87C4-EA141834C8C8}"/>
              </a:ext>
            </a:extLst>
          </p:cNvPr>
          <p:cNvSpPr/>
          <p:nvPr/>
        </p:nvSpPr>
        <p:spPr>
          <a:xfrm>
            <a:off x="5646453" y="3192709"/>
            <a:ext cx="731520" cy="2895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3B513F-FD6D-35BA-B162-F3DF182BC85A}"/>
              </a:ext>
            </a:extLst>
          </p:cNvPr>
          <p:cNvSpPr txBox="1"/>
          <p:nvPr/>
        </p:nvSpPr>
        <p:spPr>
          <a:xfrm>
            <a:off x="1788444" y="5241223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7CB092-A040-CD63-4418-42ABC9B07F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40"/>
          <a:stretch/>
        </p:blipFill>
        <p:spPr>
          <a:xfrm>
            <a:off x="4779478" y="907899"/>
            <a:ext cx="6409873" cy="536895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585E1FB-11E0-7C8E-C43D-193C59D5795F}"/>
              </a:ext>
            </a:extLst>
          </p:cNvPr>
          <p:cNvSpPr/>
          <p:nvPr/>
        </p:nvSpPr>
        <p:spPr>
          <a:xfrm>
            <a:off x="7415697" y="5071424"/>
            <a:ext cx="241738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90D403-75E1-92AE-946F-20A8159158FD}"/>
              </a:ext>
            </a:extLst>
          </p:cNvPr>
          <p:cNvSpPr/>
          <p:nvPr/>
        </p:nvSpPr>
        <p:spPr>
          <a:xfrm>
            <a:off x="8284042" y="4185567"/>
            <a:ext cx="882867" cy="371032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545A19-7A97-634F-1286-5A5501FE9B2B}"/>
              </a:ext>
            </a:extLst>
          </p:cNvPr>
          <p:cNvSpPr/>
          <p:nvPr/>
        </p:nvSpPr>
        <p:spPr>
          <a:xfrm rot="5400000">
            <a:off x="7562804" y="2548200"/>
            <a:ext cx="2966473" cy="241737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C4C74-1384-A28F-25C9-D9DBA7BFF167}"/>
              </a:ext>
            </a:extLst>
          </p:cNvPr>
          <p:cNvSpPr/>
          <p:nvPr/>
        </p:nvSpPr>
        <p:spPr>
          <a:xfrm>
            <a:off x="7089413" y="4185567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47820-0AB8-320A-92F1-5F75E7E03EE5}"/>
              </a:ext>
            </a:extLst>
          </p:cNvPr>
          <p:cNvSpPr/>
          <p:nvPr/>
        </p:nvSpPr>
        <p:spPr>
          <a:xfrm>
            <a:off x="7089414" y="2718456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3524A1-3C11-2B07-5CAC-5258AB71D6C9}"/>
              </a:ext>
            </a:extLst>
          </p:cNvPr>
          <p:cNvSpPr/>
          <p:nvPr/>
        </p:nvSpPr>
        <p:spPr>
          <a:xfrm rot="5400000">
            <a:off x="6700244" y="3458628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7A353-2E50-49A3-6F71-FD03423885F0}"/>
              </a:ext>
            </a:extLst>
          </p:cNvPr>
          <p:cNvSpPr/>
          <p:nvPr/>
        </p:nvSpPr>
        <p:spPr>
          <a:xfrm rot="5400000">
            <a:off x="7114842" y="1486689"/>
            <a:ext cx="843448" cy="241738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4C6E0B-2333-E760-945F-DA29050BA557}"/>
              </a:ext>
            </a:extLst>
          </p:cNvPr>
          <p:cNvSpPr/>
          <p:nvPr/>
        </p:nvSpPr>
        <p:spPr>
          <a:xfrm>
            <a:off x="8360533" y="5071424"/>
            <a:ext cx="882866" cy="91912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E6B7AB-D594-54AD-307F-1281CDBFA655}"/>
              </a:ext>
            </a:extLst>
          </p:cNvPr>
          <p:cNvSpPr/>
          <p:nvPr/>
        </p:nvSpPr>
        <p:spPr>
          <a:xfrm>
            <a:off x="8360532" y="2638607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E1E48A-D6E3-0F4D-79F5-DA0A4110D94A}"/>
              </a:ext>
            </a:extLst>
          </p:cNvPr>
          <p:cNvSpPr/>
          <p:nvPr/>
        </p:nvSpPr>
        <p:spPr>
          <a:xfrm rot="5400000">
            <a:off x="7701721" y="3903033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0CB718-879F-078D-8DBB-1E322A3F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65" y="1056105"/>
            <a:ext cx="3516790" cy="37758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B2FAE75-DAA9-CB78-535C-2573A46B5153}"/>
              </a:ext>
            </a:extLst>
          </p:cNvPr>
          <p:cNvSpPr txBox="1"/>
          <p:nvPr/>
        </p:nvSpPr>
        <p:spPr>
          <a:xfrm>
            <a:off x="1114008" y="42002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D46BB1-4525-D515-2755-E751814829EF}"/>
              </a:ext>
            </a:extLst>
          </p:cNvPr>
          <p:cNvSpPr txBox="1"/>
          <p:nvPr/>
        </p:nvSpPr>
        <p:spPr>
          <a:xfrm>
            <a:off x="625400" y="4960275"/>
            <a:ext cx="3920171" cy="1169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施密特触发器增加内容（相较于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555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集成电路）：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D7EC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①引脚接地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D7EC2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D7EC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②⑥引脚相连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D7EC2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④⑧引脚接高电压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⑤引脚通过电容接地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62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699635" y="571161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40502-6BE6-E96A-80F5-7796E14E9A69}"/>
              </a:ext>
            </a:extLst>
          </p:cNvPr>
          <p:cNvSpPr txBox="1"/>
          <p:nvPr/>
        </p:nvSpPr>
        <p:spPr>
          <a:xfrm>
            <a:off x="5638798" y="1441859"/>
            <a:ext cx="5388779" cy="18668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5C44A9-E938-7495-70FD-DD3118C15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1" y="1181254"/>
            <a:ext cx="4574777" cy="44954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107231-BCB6-08E9-9911-43335A5C11CF}"/>
              </a:ext>
            </a:extLst>
          </p:cNvPr>
          <p:cNvSpPr txBox="1"/>
          <p:nvPr/>
        </p:nvSpPr>
        <p:spPr>
          <a:xfrm>
            <a:off x="5638798" y="4257168"/>
            <a:ext cx="5206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一切的一切，都是为了给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节点充电和放电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6B1AF-9301-3C91-5ADD-165D03D541A9}"/>
              </a:ext>
            </a:extLst>
          </p:cNvPr>
          <p:cNvSpPr/>
          <p:nvPr/>
        </p:nvSpPr>
        <p:spPr>
          <a:xfrm>
            <a:off x="5693421" y="4221913"/>
            <a:ext cx="5097518" cy="616386"/>
          </a:xfrm>
          <a:prstGeom prst="rect">
            <a:avLst/>
          </a:prstGeom>
          <a:noFill/>
          <a:ln w="31750" cap="rnd" cmpd="dbl">
            <a:solidFill>
              <a:schemeClr val="accent1">
                <a:shade val="15000"/>
                <a:alpha val="7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38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FAE3-B171-E909-BC87-5D52C107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9CBABE-70A0-69CC-52BE-43A17C38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1" y="2228194"/>
            <a:ext cx="5288020" cy="25684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84D01F-51CA-9CB5-CF3B-35D24D97C41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E28565-69F2-21AA-E790-ACB5616348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4CE5E1-DD4E-E7C7-5F47-A6BD19AA452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B27D802-8013-BB2D-2FB2-E440CF1C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974122-F7F7-A23E-0ED4-983243439E8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05E500-275E-2E96-77A9-CCD1D1831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46AED3-141C-7A27-205A-942B9992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E347B6-32AB-D878-A6C1-F849BEFFF34A}"/>
              </a:ext>
            </a:extLst>
          </p:cNvPr>
          <p:cNvSpPr txBox="1"/>
          <p:nvPr/>
        </p:nvSpPr>
        <p:spPr>
          <a:xfrm>
            <a:off x="1696196" y="5823177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5DB2E-900B-FAE3-7D05-E7FA280D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11" y="1190039"/>
            <a:ext cx="4502891" cy="4657881"/>
          </a:xfrm>
          <a:prstGeom prst="rect">
            <a:avLst/>
          </a:prstGeom>
        </p:spPr>
      </p:pic>
      <p:sp>
        <p:nvSpPr>
          <p:cNvPr id="8" name="箭头: 直角双向 7">
            <a:extLst>
              <a:ext uri="{FF2B5EF4-FFF2-40B4-BE49-F238E27FC236}">
                <a16:creationId xmlns:a16="http://schemas.microsoft.com/office/drawing/2014/main" id="{5309B990-1F3C-DFD8-4224-BB3CE640F2CA}"/>
              </a:ext>
            </a:extLst>
          </p:cNvPr>
          <p:cNvSpPr/>
          <p:nvPr/>
        </p:nvSpPr>
        <p:spPr>
          <a:xfrm rot="16200000">
            <a:off x="5810418" y="-1155375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3E4B5-A491-46DA-98FF-2153B1AACF60}"/>
              </a:ext>
            </a:extLst>
          </p:cNvPr>
          <p:cNvSpPr/>
          <p:nvPr/>
        </p:nvSpPr>
        <p:spPr>
          <a:xfrm>
            <a:off x="5985361" y="1985334"/>
            <a:ext cx="5283806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915C2-DEA2-642A-D16D-CFE736DA0D42}"/>
              </a:ext>
            </a:extLst>
          </p:cNvPr>
          <p:cNvSpPr txBox="1"/>
          <p:nvPr/>
        </p:nvSpPr>
        <p:spPr>
          <a:xfrm>
            <a:off x="6797629" y="5142389"/>
            <a:ext cx="365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多谐振荡器（左图）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红色虚线框内等效电路图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27265" y="906968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5EF-DB94-2565-915B-70184E6F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F2575-8ED6-1721-EFF3-6218B9DE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5999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97DC2D-76EF-2C37-D388-786FF22D77F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D3E01D-AE73-AF53-3683-B2A3EE3D178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6694656-FEDA-E45B-FB04-76AED4F8545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3D4535-2C3F-EAC4-4A24-4A9CCD43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FDD0A3-59AB-BCD5-A9FD-FFF97A60AD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6A0D4B-C716-ECB8-A4D9-442A97D8900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D09F7E-5655-9070-7607-B3B179F0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6CCEF5-BDB3-2876-56E3-190068ACA4E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C8CBEC-7301-FA09-9FC0-FFA44D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E714B-06CC-3E5C-2353-7658F2F06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55" y="2459393"/>
            <a:ext cx="2353673" cy="21984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92A86-87E0-9F37-952C-F0B873768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485" y="3429000"/>
            <a:ext cx="4035033" cy="247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28B0F3-5E99-5D4D-4ED2-3587D1E8858D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0DFE2-B2F3-8FA8-DEFD-FBDF00B80402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30" name="箭头: 上下 29">
            <a:extLst>
              <a:ext uri="{FF2B5EF4-FFF2-40B4-BE49-F238E27FC236}">
                <a16:creationId xmlns:a16="http://schemas.microsoft.com/office/drawing/2014/main" id="{B73D2750-498C-05DD-FFE6-47283848E63D}"/>
              </a:ext>
            </a:extLst>
          </p:cNvPr>
          <p:cNvSpPr/>
          <p:nvPr/>
        </p:nvSpPr>
        <p:spPr>
          <a:xfrm>
            <a:off x="9964229" y="2047156"/>
            <a:ext cx="231228" cy="609600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下 30">
            <a:extLst>
              <a:ext uri="{FF2B5EF4-FFF2-40B4-BE49-F238E27FC236}">
                <a16:creationId xmlns:a16="http://schemas.microsoft.com/office/drawing/2014/main" id="{B3E9747F-D75D-559D-C993-7F8BC1360A88}"/>
              </a:ext>
            </a:extLst>
          </p:cNvPr>
          <p:cNvSpPr/>
          <p:nvPr/>
        </p:nvSpPr>
        <p:spPr>
          <a:xfrm rot="3157218" flipH="1">
            <a:off x="9118506" y="4585301"/>
            <a:ext cx="264400" cy="777474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CA5E8-2B7C-0489-33EC-827BD5FF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169289-0E11-A444-55CD-A80D95C1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90020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802FF7-8882-C76C-5037-88DF2BF8B71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D4A1C9-2708-80AA-5E85-15F3536A53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224EC62-31B4-5DC5-93D7-46587DC45B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60769DD-DCDA-A67F-A360-74AD36AF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B234-60AE-810B-BB05-640943CAD00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CFF313-D77D-1F6D-58C0-717883194B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FBB064F-107B-E1AF-F519-99A3BA14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5AD4A1-F09B-93AC-F6EA-B060FCDEF2EE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F25A52-5C74-A8FD-7B53-DD1C97C1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824C4AE-8353-4777-A387-41ABA221D627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37A7E-0297-EA99-4AFA-7701DC95F35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2CDEAA-BE34-A38D-08B3-2158595B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589" y="2465726"/>
            <a:ext cx="2370732" cy="2198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DC1AC-AC9C-0FD0-1980-BA02C5A82E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4" t="2997"/>
          <a:stretch/>
        </p:blipFill>
        <p:spPr>
          <a:xfrm>
            <a:off x="4890822" y="3429000"/>
            <a:ext cx="4131241" cy="247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2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58D-35D8-3525-3C05-4B91EEC8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24878-A754-4B9E-E6E4-8A4BB914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DC74EF-110D-28B9-E725-67B5D9B7158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3BFCA9-92AD-577F-8757-0A6D3710184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372E0F-D3DB-7B81-3002-145A065964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B871B5-D1DB-B5F2-CAD8-91F011F1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35BE09-5CE1-B744-407F-AA05D397B1F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039680-0D2C-5A58-7941-F3820FBD491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DBFF737-50CD-6CDF-8FB8-86E49EB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761328-80B7-51D7-F3DD-182C36FE4DB3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F3DEE-B912-3093-CF46-4F4C1FA7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4F810A-D7EF-714D-EC77-6B22F357282B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8AF79-3C8D-3DE4-9AEC-4073D49251A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3A8C2B-F435-7C99-8EF1-1AEB1E61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19" y="2461520"/>
            <a:ext cx="2331187" cy="2202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17636-FBAD-4892-6D94-A7CB4F422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06" y="3377594"/>
            <a:ext cx="3962125" cy="2547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6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C5A-4ACB-4BB7-75D1-F3933AB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83F727-2EEE-4258-82A3-86637EDEA9F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55C140-40BE-D0CD-4DB9-D8AE97A6321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8B2428-13F8-8924-B8A2-1A2DF64AC8C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03DDF2-45E0-5924-759C-738354A3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A4D27D-B3B9-CD98-5669-0B12C10B628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ED30C8-E0DA-0B43-F21A-F7A94BEB7C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19D6F-76F8-BA42-F5DF-433A3BE7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D82C8A-36B9-0EF4-92A9-F79B8401E28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13A4A1-8B04-091E-9CDB-38191168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2D5C4C7-49BA-4B09-3A1F-2D01CC82ED36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A05723-D585-3287-9C92-B6533AEE3C26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A2044-E060-B8C3-23EE-C5205C037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FEAF5-5ABA-D9ED-6897-04CBDAB57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3" y="1574772"/>
            <a:ext cx="4279287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E52A9A-43F9-5E6B-0D99-B729301FA2E2}"/>
              </a:ext>
            </a:extLst>
          </p:cNvPr>
          <p:cNvSpPr txBox="1"/>
          <p:nvPr/>
        </p:nvSpPr>
        <p:spPr>
          <a:xfrm>
            <a:off x="8992542" y="4633516"/>
            <a:ext cx="2642409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i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+mn-ea"/>
              </a:rPr>
              <a:t>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H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o 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占空比始终大于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E72E5E-164D-72BE-64A4-183F5BA6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12" y="1258570"/>
            <a:ext cx="5030242" cy="409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822320" y="56713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5435EF6-B884-9082-D22C-D2DE4FCC98ED}"/>
              </a:ext>
            </a:extLst>
          </p:cNvPr>
          <p:cNvGraphicFramePr>
            <a:graphicFrameLocks noGrp="1"/>
          </p:cNvGraphicFramePr>
          <p:nvPr/>
        </p:nvGraphicFramePr>
        <p:xfrm>
          <a:off x="5772189" y="399413"/>
          <a:ext cx="53595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06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20011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205748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 </a:t>
                      </a:r>
                      <a:r>
                        <a:rPr lang="zh-CN" altLang="en-US" sz="2400" dirty="0"/>
                        <a:t>输入</a:t>
                      </a:r>
                      <a:r>
                        <a:rPr lang="en-US" altLang="zh-CN" sz="2400" dirty="0"/>
                        <a:t>V</a:t>
                      </a:r>
                      <a:r>
                        <a:rPr lang="en-US" altLang="zh-CN" sz="2400" baseline="-25000" dirty="0"/>
                        <a:t>i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对输入影响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4F7D779-92A9-9B43-7F80-F60B4BF90EF7}"/>
              </a:ext>
            </a:extLst>
          </p:cNvPr>
          <p:cNvGraphicFramePr>
            <a:graphicFrameLocks noGrp="1"/>
          </p:cNvGraphicFramePr>
          <p:nvPr/>
        </p:nvGraphicFramePr>
        <p:xfrm>
          <a:off x="5772190" y="819092"/>
          <a:ext cx="53530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384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698074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65332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473269">
                  <a:extLst>
                    <a:ext uri="{9D8B030D-6E8A-4147-A177-3AD203B41FA5}">
                      <a16:colId xmlns:a16="http://schemas.microsoft.com/office/drawing/2014/main" val="85816970"/>
                    </a:ext>
                  </a:extLst>
                </a:gridCol>
                <a:gridCol w="2049957">
                  <a:extLst>
                    <a:ext uri="{9D8B030D-6E8A-4147-A177-3AD203B41FA5}">
                      <a16:colId xmlns:a16="http://schemas.microsoft.com/office/drawing/2014/main" val="4047765773"/>
                    </a:ext>
                  </a:extLst>
                </a:gridCol>
              </a:tblGrid>
              <a:tr h="17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2/6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2400" dirty="0"/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导通，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08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导通，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00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219871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4F4E93FA-AAA5-697F-F224-244F5BD52875}"/>
              </a:ext>
            </a:extLst>
          </p:cNvPr>
          <p:cNvSpPr txBox="1"/>
          <p:nvPr/>
        </p:nvSpPr>
        <p:spPr>
          <a:xfrm>
            <a:off x="8643051" y="394948"/>
            <a:ext cx="210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200" dirty="0">
                <a:solidFill>
                  <a:schemeClr val="bg1"/>
                </a:solidFill>
              </a:rPr>
              <a:t>-</a:t>
            </a:r>
            <a:endParaRPr lang="zh-CN" altLang="en-US" sz="52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59B443-F220-6B76-56EB-A0C600B0D724}"/>
              </a:ext>
            </a:extLst>
          </p:cNvPr>
          <p:cNvSpPr txBox="1"/>
          <p:nvPr/>
        </p:nvSpPr>
        <p:spPr>
          <a:xfrm>
            <a:off x="9476132" y="4503772"/>
            <a:ext cx="2484922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Vo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</a:rPr>
              <a:t>占空比始终等于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6FCFA9-3097-541B-13A7-9A30C2D7E0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644"/>
          <a:stretch/>
        </p:blipFill>
        <p:spPr>
          <a:xfrm>
            <a:off x="5772189" y="4158051"/>
            <a:ext cx="3592286" cy="1293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117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BA05B-D40D-D758-1774-CDE00E9E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295D1EAF-3C1E-988B-7570-6D27AF19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693" y="1109989"/>
            <a:ext cx="7313567" cy="525969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6FE4D3C-387C-C3BD-3046-0E1BA06152A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C128EED-398D-1E0B-CE9E-C8A8045CDBB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C4FBAF6-8298-85C9-8F3E-0C8710E27CA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EF008D-91A9-A897-A802-B1D8FEE6381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3784766-AE2A-1C6E-3E77-87D26764CF3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DABC302-5084-09E9-FB63-D1824BB2F3B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6B9C7FE-DA78-821E-3AD7-FE54C459E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43772A7-09A0-35AC-9C11-09252EE8B61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96E5A9-B702-F84D-99ED-167F198B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047" y="1790317"/>
            <a:ext cx="510853" cy="1870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689D95-FFC0-7C9D-50ED-F0BE62FC2E7B}"/>
              </a:ext>
            </a:extLst>
          </p:cNvPr>
          <p:cNvSpPr/>
          <p:nvPr/>
        </p:nvSpPr>
        <p:spPr>
          <a:xfrm>
            <a:off x="5023485" y="4332357"/>
            <a:ext cx="805816" cy="85642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70B6D2-BF1B-22D1-E33D-03E692038AD9}"/>
              </a:ext>
            </a:extLst>
          </p:cNvPr>
          <p:cNvSpPr/>
          <p:nvPr/>
        </p:nvSpPr>
        <p:spPr>
          <a:xfrm>
            <a:off x="4888570" y="2275386"/>
            <a:ext cx="940731" cy="539047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52B478-6CDE-2A05-45DE-949D51AFC284}"/>
              </a:ext>
            </a:extLst>
          </p:cNvPr>
          <p:cNvSpPr/>
          <p:nvPr/>
        </p:nvSpPr>
        <p:spPr>
          <a:xfrm>
            <a:off x="5598083" y="2405828"/>
            <a:ext cx="1155142" cy="40860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A733054-31CC-F2CD-60AD-EB15F22FD856}"/>
              </a:ext>
            </a:extLst>
          </p:cNvPr>
          <p:cNvSpPr/>
          <p:nvPr/>
        </p:nvSpPr>
        <p:spPr>
          <a:xfrm>
            <a:off x="5282975" y="2836318"/>
            <a:ext cx="1407071" cy="25653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CACB9D-9A16-6091-7EFA-BBCD74C0FD0F}"/>
              </a:ext>
            </a:extLst>
          </p:cNvPr>
          <p:cNvSpPr/>
          <p:nvPr/>
        </p:nvSpPr>
        <p:spPr>
          <a:xfrm>
            <a:off x="5577301" y="3143508"/>
            <a:ext cx="231218" cy="11167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CA28B8-C609-C5F0-D28D-CD237A4CBD05}"/>
              </a:ext>
            </a:extLst>
          </p:cNvPr>
          <p:cNvSpPr/>
          <p:nvPr/>
        </p:nvSpPr>
        <p:spPr>
          <a:xfrm>
            <a:off x="4980830" y="3986297"/>
            <a:ext cx="514843" cy="2954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0557AE-F778-8EA8-5FFE-F0A2AC712C54}"/>
              </a:ext>
            </a:extLst>
          </p:cNvPr>
          <p:cNvSpPr/>
          <p:nvPr/>
        </p:nvSpPr>
        <p:spPr>
          <a:xfrm>
            <a:off x="5023485" y="1395238"/>
            <a:ext cx="431921" cy="75506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C565A5-4EEF-9C99-7910-571E45B52D6F}"/>
              </a:ext>
            </a:extLst>
          </p:cNvPr>
          <p:cNvSpPr/>
          <p:nvPr/>
        </p:nvSpPr>
        <p:spPr>
          <a:xfrm>
            <a:off x="5339051" y="4990763"/>
            <a:ext cx="1350996" cy="48568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916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7063-BFA7-9FB3-C3F5-F15C6068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087459-1665-7464-4465-CF6FC71C7FF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0C72C9-D024-16E0-FDC1-7BC75D6AC58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37DD4E-CB99-32AC-1CD9-EED3F1CFA87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2F6B0C4-0E8C-38B9-06C7-CE17D60B7EE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512605-C18A-4BD1-B129-AF77F5BA2D0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599EE6-4E41-CEC5-A420-DDFA667458B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79CC62-BF27-5EDD-F868-43CED1F8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6709A0C-DE9D-3094-A383-F153357D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988348"/>
              </p:ext>
            </p:extLst>
          </p:nvPr>
        </p:nvGraphicFramePr>
        <p:xfrm>
          <a:off x="7013998" y="1363611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19D807-F5AB-43E1-0A2D-D6802E8D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122275"/>
              </p:ext>
            </p:extLst>
          </p:nvPr>
        </p:nvGraphicFramePr>
        <p:xfrm>
          <a:off x="7279678" y="4330346"/>
          <a:ext cx="39623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799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EB89A2-09FC-7377-9582-D9CE176D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345424"/>
              </p:ext>
            </p:extLst>
          </p:nvPr>
        </p:nvGraphicFramePr>
        <p:xfrm>
          <a:off x="7013997" y="2835442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F3523F-1AFC-CB83-9124-C9951FF92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31" y="1429390"/>
            <a:ext cx="6559929" cy="462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508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45C0-47F0-5F9F-00AE-45DF2A12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EC1B36-3819-AF1F-A880-E498D5EB76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34"/>
          <a:stretch/>
        </p:blipFill>
        <p:spPr>
          <a:xfrm>
            <a:off x="5360894" y="1038225"/>
            <a:ext cx="5977364" cy="50713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39C6FA-1423-46BD-A031-FAAF3D42BC24}"/>
              </a:ext>
            </a:extLst>
          </p:cNvPr>
          <p:cNvGrpSpPr/>
          <p:nvPr/>
        </p:nvGrpSpPr>
        <p:grpSpPr>
          <a:xfrm>
            <a:off x="1245235" y="323215"/>
            <a:ext cx="4345074" cy="604520"/>
            <a:chOff x="716110" y="296170"/>
            <a:chExt cx="434514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EE260B2-F21C-AF5A-B8C0-5408DED9E34E}"/>
                </a:ext>
              </a:extLst>
            </p:cNvPr>
            <p:cNvSpPr txBox="1"/>
            <p:nvPr/>
          </p:nvSpPr>
          <p:spPr>
            <a:xfrm>
              <a:off x="716110" y="296170"/>
              <a:ext cx="4345143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CD39E9-295D-8FD7-DAA2-4C94594E140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5B892DB-E217-9497-EB37-DFCB3ADF6FF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0701974-0566-D106-F1D1-87FBB20633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61CEF5-6789-8FA6-DAE0-FCE54B02673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968A177-3386-3B12-E766-84924264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74E9F32-C249-D314-8E57-67B27BB51FED}"/>
              </a:ext>
            </a:extLst>
          </p:cNvPr>
          <p:cNvSpPr/>
          <p:nvPr/>
        </p:nvSpPr>
        <p:spPr>
          <a:xfrm>
            <a:off x="9386020" y="1286162"/>
            <a:ext cx="598659" cy="88553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D837DE-4323-6A65-BDEF-2628BC4EB805}"/>
              </a:ext>
            </a:extLst>
          </p:cNvPr>
          <p:cNvSpPr/>
          <p:nvPr/>
        </p:nvSpPr>
        <p:spPr>
          <a:xfrm>
            <a:off x="9495240" y="4528304"/>
            <a:ext cx="862585" cy="5498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85DEC2-C65A-0938-74B3-B7A609975ED9}"/>
              </a:ext>
            </a:extLst>
          </p:cNvPr>
          <p:cNvSpPr/>
          <p:nvPr/>
        </p:nvSpPr>
        <p:spPr>
          <a:xfrm>
            <a:off x="9386019" y="3059344"/>
            <a:ext cx="971805" cy="104656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67BCCF-11CA-E990-C601-BD6E0184FCE1}"/>
              </a:ext>
            </a:extLst>
          </p:cNvPr>
          <p:cNvSpPr/>
          <p:nvPr/>
        </p:nvSpPr>
        <p:spPr>
          <a:xfrm>
            <a:off x="9806965" y="5167661"/>
            <a:ext cx="1105819" cy="70651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515F4F-DAAE-E767-EE3D-78AA1F521AD9}"/>
              </a:ext>
            </a:extLst>
          </p:cNvPr>
          <p:cNvSpPr/>
          <p:nvPr/>
        </p:nvSpPr>
        <p:spPr>
          <a:xfrm>
            <a:off x="8306984" y="4438835"/>
            <a:ext cx="1442719" cy="33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2A33C95-9439-CFBD-1DF0-E2952CD87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1884568"/>
            <a:ext cx="4994164" cy="351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68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8868515-4A67-C985-6B26-B9E4414C0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729" y="925829"/>
            <a:ext cx="7564748" cy="54403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5733</Words>
  <Application>Microsoft Office PowerPoint</Application>
  <PresentationFormat>宽屏</PresentationFormat>
  <Paragraphs>833</Paragraphs>
  <Slides>59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锦绣宋体</vt:lpstr>
      <vt:lpstr>宋体</vt:lpstr>
      <vt:lpstr>Arial</vt:lpstr>
      <vt:lpstr>Calibri</vt:lpstr>
      <vt:lpstr>Calibri Light</vt:lpstr>
      <vt:lpstr>Wingdings</vt:lpstr>
      <vt:lpstr>等线</vt:lpstr>
      <vt:lpstr>微软雅黑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 P</dc:creator>
  <cp:lastModifiedBy>软微 王</cp:lastModifiedBy>
  <cp:revision>55</cp:revision>
  <dcterms:created xsi:type="dcterms:W3CDTF">2025-02-16T10:19:30Z</dcterms:created>
  <dcterms:modified xsi:type="dcterms:W3CDTF">2025-04-16T15:59:02Z</dcterms:modified>
</cp:coreProperties>
</file>